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59" r:id="rId5"/>
    <p:sldId id="266" r:id="rId6"/>
    <p:sldId id="279" r:id="rId7"/>
    <p:sldId id="278" r:id="rId8"/>
    <p:sldId id="264" r:id="rId9"/>
    <p:sldId id="263" r:id="rId10"/>
    <p:sldId id="262" r:id="rId11"/>
    <p:sldId id="274" r:id="rId12"/>
    <p:sldId id="271" r:id="rId13"/>
    <p:sldId id="269" r:id="rId14"/>
    <p:sldId id="277" r:id="rId15"/>
    <p:sldId id="275" r:id="rId16"/>
    <p:sldId id="261" r:id="rId17"/>
    <p:sldId id="281" r:id="rId18"/>
    <p:sldId id="273" r:id="rId19"/>
    <p:sldId id="280" r:id="rId20"/>
  </p:sldIdLst>
  <p:sldSz cx="12192000" cy="6858000"/>
  <p:notesSz cx="6794500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1203DA-01D2-494D-AE96-BD7D30E4D63D}" type="doc">
      <dgm:prSet loTypeId="urn:microsoft.com/office/officeart/2005/8/layout/v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380F9A-54FE-4F03-9908-37608F948857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rPr>
            <a:t>Эмоционально-субъектные</a:t>
          </a:r>
          <a:endParaRPr lang="ru-RU" sz="2400" dirty="0">
            <a:solidFill>
              <a:srgbClr val="003399"/>
            </a:solidFill>
            <a:latin typeface="Times New Roman" pitchFamily="18" charset="0"/>
            <a:cs typeface="Times New Roman" pitchFamily="18" charset="0"/>
          </a:endParaRPr>
        </a:p>
      </dgm:t>
    </dgm:pt>
    <dgm:pt modelId="{9294C402-4E3D-499F-A697-206EB085775E}" type="parTrans" cxnId="{D352148F-F2E8-4E44-A3AB-05C198E7270D}">
      <dgm:prSet/>
      <dgm:spPr/>
      <dgm:t>
        <a:bodyPr/>
        <a:lstStyle/>
        <a:p>
          <a:endParaRPr lang="ru-RU"/>
        </a:p>
      </dgm:t>
    </dgm:pt>
    <dgm:pt modelId="{1E65E420-5126-4397-B807-6CF753101768}" type="sibTrans" cxnId="{D352148F-F2E8-4E44-A3AB-05C198E7270D}">
      <dgm:prSet/>
      <dgm:spPr/>
      <dgm:t>
        <a:bodyPr/>
        <a:lstStyle/>
        <a:p>
          <a:endParaRPr lang="ru-RU"/>
        </a:p>
      </dgm:t>
    </dgm:pt>
    <dgm:pt modelId="{3ACCFDC1-9E26-40F1-A541-BFD7957BDFBE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Положительные эмоции</a:t>
          </a:r>
          <a:endParaRPr lang="ru-RU" sz="2400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6FDFFD44-2A7D-4826-BBAE-1F32A60C07D7}" type="parTrans" cxnId="{80E86AF2-2AFF-4EA4-9E3E-180763CD8405}">
      <dgm:prSet/>
      <dgm:spPr/>
      <dgm:t>
        <a:bodyPr/>
        <a:lstStyle/>
        <a:p>
          <a:endParaRPr lang="ru-RU"/>
        </a:p>
      </dgm:t>
    </dgm:pt>
    <dgm:pt modelId="{93B6A138-B0A6-4C1E-81CE-841D0A501D3F}" type="sibTrans" cxnId="{80E86AF2-2AFF-4EA4-9E3E-180763CD8405}">
      <dgm:prSet/>
      <dgm:spPr/>
      <dgm:t>
        <a:bodyPr/>
        <a:lstStyle/>
        <a:p>
          <a:endParaRPr lang="ru-RU"/>
        </a:p>
      </dgm:t>
    </dgm:pt>
    <dgm:pt modelId="{1AE4DAD0-BBF3-45F9-8023-F19FDE94BF7A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Избирательность </a:t>
          </a:r>
          <a:endParaRPr lang="ru-RU" sz="2400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914BBFD1-B0CF-449B-BABA-101D74CAD364}" type="parTrans" cxnId="{0AB35577-A3AE-4D99-B7C0-59C9D74647DE}">
      <dgm:prSet/>
      <dgm:spPr/>
      <dgm:t>
        <a:bodyPr/>
        <a:lstStyle/>
        <a:p>
          <a:endParaRPr lang="ru-RU"/>
        </a:p>
      </dgm:t>
    </dgm:pt>
    <dgm:pt modelId="{2702A0F8-FFCF-482C-A83D-E5C46E1943AF}" type="sibTrans" cxnId="{0AB35577-A3AE-4D99-B7C0-59C9D74647DE}">
      <dgm:prSet/>
      <dgm:spPr/>
      <dgm:t>
        <a:bodyPr/>
        <a:lstStyle/>
        <a:p>
          <a:endParaRPr lang="ru-RU"/>
        </a:p>
      </dgm:t>
    </dgm:pt>
    <dgm:pt modelId="{1C55C2AD-AB1D-46E8-85F3-A61770FBB964}">
      <dgm:prSet phldrT="[Текст]"/>
      <dgm:spPr/>
      <dgm:t>
        <a:bodyPr/>
        <a:lstStyle/>
        <a:p>
          <a:r>
            <a:rPr lang="ru-RU" dirty="0" err="1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rPr>
            <a:t>Деятельностно-субъектные</a:t>
          </a:r>
          <a:endParaRPr lang="ru-RU" dirty="0">
            <a:solidFill>
              <a:srgbClr val="003399"/>
            </a:solidFill>
            <a:latin typeface="Times New Roman" pitchFamily="18" charset="0"/>
            <a:cs typeface="Times New Roman" pitchFamily="18" charset="0"/>
          </a:endParaRPr>
        </a:p>
      </dgm:t>
    </dgm:pt>
    <dgm:pt modelId="{B6131C6A-3F6E-4782-95D2-72ACA91A8192}" type="parTrans" cxnId="{AC7CD7A1-E7CE-4733-953A-6A81E6ED2E2B}">
      <dgm:prSet/>
      <dgm:spPr/>
      <dgm:t>
        <a:bodyPr/>
        <a:lstStyle/>
        <a:p>
          <a:endParaRPr lang="ru-RU"/>
        </a:p>
      </dgm:t>
    </dgm:pt>
    <dgm:pt modelId="{BFCF6E07-35B1-4DC3-BEE6-2495D749257D}" type="sibTrans" cxnId="{AC7CD7A1-E7CE-4733-953A-6A81E6ED2E2B}">
      <dgm:prSet/>
      <dgm:spPr/>
      <dgm:t>
        <a:bodyPr/>
        <a:lstStyle/>
        <a:p>
          <a:endParaRPr lang="ru-RU"/>
        </a:p>
      </dgm:t>
    </dgm:pt>
    <dgm:pt modelId="{73C50A90-ADC4-45C7-9000-6E72C45A3A8A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Самостоятельность в решении проблем деятельности</a:t>
          </a:r>
          <a:endParaRPr lang="ru-RU" sz="2400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3319B3BC-2570-4388-ACF2-B39059683627}" type="parTrans" cxnId="{5F58AF47-616F-4D1B-815D-79FD94EB8CFF}">
      <dgm:prSet/>
      <dgm:spPr/>
      <dgm:t>
        <a:bodyPr/>
        <a:lstStyle/>
        <a:p>
          <a:endParaRPr lang="ru-RU"/>
        </a:p>
      </dgm:t>
    </dgm:pt>
    <dgm:pt modelId="{BDDB9745-EE07-4F1B-AD9C-8EB38A2C7935}" type="sibTrans" cxnId="{5F58AF47-616F-4D1B-815D-79FD94EB8CFF}">
      <dgm:prSet/>
      <dgm:spPr/>
      <dgm:t>
        <a:bodyPr/>
        <a:lstStyle/>
        <a:p>
          <a:endParaRPr lang="ru-RU"/>
        </a:p>
      </dgm:t>
    </dgm:pt>
    <dgm:pt modelId="{8792BEB4-2675-4E01-8479-9EC8EFDAC07F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Проявление инициативности, творчества</a:t>
          </a:r>
          <a:endParaRPr lang="ru-RU" sz="2400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34D61E4E-BACA-4E75-A430-2D0D7AA43074}" type="parTrans" cxnId="{8F356B35-1B4F-4D39-991C-7DBB010E1469}">
      <dgm:prSet/>
      <dgm:spPr/>
      <dgm:t>
        <a:bodyPr/>
        <a:lstStyle/>
        <a:p>
          <a:endParaRPr lang="ru-RU"/>
        </a:p>
      </dgm:t>
    </dgm:pt>
    <dgm:pt modelId="{FBD2AF67-77D3-49EA-99A2-BA046313D7CA}" type="sibTrans" cxnId="{8F356B35-1B4F-4D39-991C-7DBB010E1469}">
      <dgm:prSet/>
      <dgm:spPr/>
      <dgm:t>
        <a:bodyPr/>
        <a:lstStyle/>
        <a:p>
          <a:endParaRPr lang="ru-RU"/>
        </a:p>
      </dgm:t>
    </dgm:pt>
    <dgm:pt modelId="{BDB159CD-4DDE-4FF1-A3F6-966E97742F47}">
      <dgm:prSet phldrT="[Текст]"/>
      <dgm:spPr/>
      <dgm:t>
        <a:bodyPr/>
        <a:lstStyle/>
        <a:p>
          <a:endParaRPr lang="ru-RU" sz="2100" dirty="0"/>
        </a:p>
      </dgm:t>
    </dgm:pt>
    <dgm:pt modelId="{E2D00538-2357-4E64-95EE-64977F1F0442}" type="parTrans" cxnId="{D808585A-A440-4198-88D1-0DF0E344A0FC}">
      <dgm:prSet/>
      <dgm:spPr/>
      <dgm:t>
        <a:bodyPr/>
        <a:lstStyle/>
        <a:p>
          <a:endParaRPr lang="ru-RU"/>
        </a:p>
      </dgm:t>
    </dgm:pt>
    <dgm:pt modelId="{86753023-0811-43BE-A044-B36EFA3FFD6C}" type="sibTrans" cxnId="{D808585A-A440-4198-88D1-0DF0E344A0FC}">
      <dgm:prSet/>
      <dgm:spPr/>
      <dgm:t>
        <a:bodyPr/>
        <a:lstStyle/>
        <a:p>
          <a:endParaRPr lang="ru-RU"/>
        </a:p>
      </dgm:t>
    </dgm:pt>
    <dgm:pt modelId="{580B49BF-7ADF-4D24-9D6D-6F20AB1937C7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Способность к сотрудничеству</a:t>
          </a:r>
          <a:endParaRPr lang="ru-RU" sz="2400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D95D4B72-4C93-46B2-BE5A-53BB416C6198}" type="parTrans" cxnId="{94E44261-F771-4929-B759-AFD32C085231}">
      <dgm:prSet/>
      <dgm:spPr/>
      <dgm:t>
        <a:bodyPr/>
        <a:lstStyle/>
        <a:p>
          <a:endParaRPr lang="ru-RU"/>
        </a:p>
      </dgm:t>
    </dgm:pt>
    <dgm:pt modelId="{D2A340CB-1F09-479E-ABB2-9AF4C15E47C4}" type="sibTrans" cxnId="{94E44261-F771-4929-B759-AFD32C085231}">
      <dgm:prSet/>
      <dgm:spPr/>
      <dgm:t>
        <a:bodyPr/>
        <a:lstStyle/>
        <a:p>
          <a:endParaRPr lang="ru-RU"/>
        </a:p>
      </dgm:t>
    </dgm:pt>
    <dgm:pt modelId="{DA982442-90EE-4B4A-BAD6-3925B6A62EE5}" type="pres">
      <dgm:prSet presAssocID="{E31203DA-01D2-494D-AE96-BD7D30E4D63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EFFFD75-43B9-4CA0-8187-9EF385B77723}" type="pres">
      <dgm:prSet presAssocID="{16380F9A-54FE-4F03-9908-37608F948857}" presName="linNode" presStyleCnt="0"/>
      <dgm:spPr/>
    </dgm:pt>
    <dgm:pt modelId="{9EA87927-685E-4B3C-B6BD-59E19F7A36AF}" type="pres">
      <dgm:prSet presAssocID="{16380F9A-54FE-4F03-9908-37608F948857}" presName="parentShp" presStyleLbl="node1" presStyleIdx="0" presStyleCnt="2" custScaleX="85950" custLinFactNeighborX="-13714" custLinFactNeighborY="120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5EDBCE-8C4F-4CD6-BC5D-FC9CFABFC591}" type="pres">
      <dgm:prSet presAssocID="{16380F9A-54FE-4F03-9908-37608F948857}" presName="childShp" presStyleLbl="bgAccFollowNode1" presStyleIdx="0" presStyleCnt="2" custLinFactNeighborX="-6198" custLinFactNeighborY="-1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D6E4DD-EBD1-4CAC-A595-B06E6C7B33EB}" type="pres">
      <dgm:prSet presAssocID="{1E65E420-5126-4397-B807-6CF753101768}" presName="spacing" presStyleCnt="0"/>
      <dgm:spPr/>
    </dgm:pt>
    <dgm:pt modelId="{75B01453-45CD-40A8-88A2-3A4C39901B0D}" type="pres">
      <dgm:prSet presAssocID="{1C55C2AD-AB1D-46E8-85F3-A61770FBB964}" presName="linNode" presStyleCnt="0"/>
      <dgm:spPr/>
    </dgm:pt>
    <dgm:pt modelId="{6F03EBB5-30BB-4A84-9478-906E38C5D927}" type="pres">
      <dgm:prSet presAssocID="{1C55C2AD-AB1D-46E8-85F3-A61770FBB964}" presName="parentShp" presStyleLbl="node1" presStyleIdx="1" presStyleCnt="2" custScaleX="87591" custLinFactNeighborX="-2839" custLinFactNeighborY="-27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2EFBDE-6148-4259-B6F3-BBB9818A271E}" type="pres">
      <dgm:prSet presAssocID="{1C55C2AD-AB1D-46E8-85F3-A61770FBB964}" presName="childShp" presStyleLbl="bgAccFollowNode1" presStyleIdx="1" presStyleCnt="2" custScaleX="115086" custScaleY="152969" custLinFactNeighborX="549" custLinFactNeighborY="-30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58AF47-616F-4D1B-815D-79FD94EB8CFF}" srcId="{1C55C2AD-AB1D-46E8-85F3-A61770FBB964}" destId="{73C50A90-ADC4-45C7-9000-6E72C45A3A8A}" srcOrd="0" destOrd="0" parTransId="{3319B3BC-2570-4388-ACF2-B39059683627}" sibTransId="{BDDB9745-EE07-4F1B-AD9C-8EB38A2C7935}"/>
    <dgm:cxn modelId="{099D6957-C63A-4C34-9AC0-FB4F9FACE198}" type="presOf" srcId="{8792BEB4-2675-4E01-8479-9EC8EFDAC07F}" destId="{E22EFBDE-6148-4259-B6F3-BBB9818A271E}" srcOrd="0" destOrd="1" presId="urn:microsoft.com/office/officeart/2005/8/layout/vList6"/>
    <dgm:cxn modelId="{AC7CD7A1-E7CE-4733-953A-6A81E6ED2E2B}" srcId="{E31203DA-01D2-494D-AE96-BD7D30E4D63D}" destId="{1C55C2AD-AB1D-46E8-85F3-A61770FBB964}" srcOrd="1" destOrd="0" parTransId="{B6131C6A-3F6E-4782-95D2-72ACA91A8192}" sibTransId="{BFCF6E07-35B1-4DC3-BEE6-2495D749257D}"/>
    <dgm:cxn modelId="{E9B287EB-49C4-4617-82B9-289A9C3F8101}" type="presOf" srcId="{16380F9A-54FE-4F03-9908-37608F948857}" destId="{9EA87927-685E-4B3C-B6BD-59E19F7A36AF}" srcOrd="0" destOrd="0" presId="urn:microsoft.com/office/officeart/2005/8/layout/vList6"/>
    <dgm:cxn modelId="{882FD2B2-DB4A-4A43-8BE2-C75C44023151}" type="presOf" srcId="{580B49BF-7ADF-4D24-9D6D-6F20AB1937C7}" destId="{E22EFBDE-6148-4259-B6F3-BBB9818A271E}" srcOrd="0" destOrd="2" presId="urn:microsoft.com/office/officeart/2005/8/layout/vList6"/>
    <dgm:cxn modelId="{80E86AF2-2AFF-4EA4-9E3E-180763CD8405}" srcId="{16380F9A-54FE-4F03-9908-37608F948857}" destId="{3ACCFDC1-9E26-40F1-A541-BFD7957BDFBE}" srcOrd="0" destOrd="0" parTransId="{6FDFFD44-2A7D-4826-BBAE-1F32A60C07D7}" sibTransId="{93B6A138-B0A6-4C1E-81CE-841D0A501D3F}"/>
    <dgm:cxn modelId="{6942A46B-A0FA-4A08-BEBB-EA9DFF4CF67D}" type="presOf" srcId="{1AE4DAD0-BBF3-45F9-8023-F19FDE94BF7A}" destId="{E55EDBCE-8C4F-4CD6-BC5D-FC9CFABFC591}" srcOrd="0" destOrd="1" presId="urn:microsoft.com/office/officeart/2005/8/layout/vList6"/>
    <dgm:cxn modelId="{20667E50-E65D-4E29-B7DA-4D0C6B1EB24F}" type="presOf" srcId="{3ACCFDC1-9E26-40F1-A541-BFD7957BDFBE}" destId="{E55EDBCE-8C4F-4CD6-BC5D-FC9CFABFC591}" srcOrd="0" destOrd="0" presId="urn:microsoft.com/office/officeart/2005/8/layout/vList6"/>
    <dgm:cxn modelId="{D808585A-A440-4198-88D1-0DF0E344A0FC}" srcId="{1C55C2AD-AB1D-46E8-85F3-A61770FBB964}" destId="{BDB159CD-4DDE-4FF1-A3F6-966E97742F47}" srcOrd="3" destOrd="0" parTransId="{E2D00538-2357-4E64-95EE-64977F1F0442}" sibTransId="{86753023-0811-43BE-A044-B36EFA3FFD6C}"/>
    <dgm:cxn modelId="{8F356B35-1B4F-4D39-991C-7DBB010E1469}" srcId="{1C55C2AD-AB1D-46E8-85F3-A61770FBB964}" destId="{8792BEB4-2675-4E01-8479-9EC8EFDAC07F}" srcOrd="1" destOrd="0" parTransId="{34D61E4E-BACA-4E75-A430-2D0D7AA43074}" sibTransId="{FBD2AF67-77D3-49EA-99A2-BA046313D7CA}"/>
    <dgm:cxn modelId="{0AB35577-A3AE-4D99-B7C0-59C9D74647DE}" srcId="{16380F9A-54FE-4F03-9908-37608F948857}" destId="{1AE4DAD0-BBF3-45F9-8023-F19FDE94BF7A}" srcOrd="1" destOrd="0" parTransId="{914BBFD1-B0CF-449B-BABA-101D74CAD364}" sibTransId="{2702A0F8-FFCF-482C-A83D-E5C46E1943AF}"/>
    <dgm:cxn modelId="{D352148F-F2E8-4E44-A3AB-05C198E7270D}" srcId="{E31203DA-01D2-494D-AE96-BD7D30E4D63D}" destId="{16380F9A-54FE-4F03-9908-37608F948857}" srcOrd="0" destOrd="0" parTransId="{9294C402-4E3D-499F-A697-206EB085775E}" sibTransId="{1E65E420-5126-4397-B807-6CF753101768}"/>
    <dgm:cxn modelId="{94E44261-F771-4929-B759-AFD32C085231}" srcId="{1C55C2AD-AB1D-46E8-85F3-A61770FBB964}" destId="{580B49BF-7ADF-4D24-9D6D-6F20AB1937C7}" srcOrd="2" destOrd="0" parTransId="{D95D4B72-4C93-46B2-BE5A-53BB416C6198}" sibTransId="{D2A340CB-1F09-479E-ABB2-9AF4C15E47C4}"/>
    <dgm:cxn modelId="{C336A173-BCAF-4881-AEBE-558FE470BF3E}" type="presOf" srcId="{E31203DA-01D2-494D-AE96-BD7D30E4D63D}" destId="{DA982442-90EE-4B4A-BAD6-3925B6A62EE5}" srcOrd="0" destOrd="0" presId="urn:microsoft.com/office/officeart/2005/8/layout/vList6"/>
    <dgm:cxn modelId="{BAECF0F7-6078-4D48-9F90-A3295B56219A}" type="presOf" srcId="{BDB159CD-4DDE-4FF1-A3F6-966E97742F47}" destId="{E22EFBDE-6148-4259-B6F3-BBB9818A271E}" srcOrd="0" destOrd="3" presId="urn:microsoft.com/office/officeart/2005/8/layout/vList6"/>
    <dgm:cxn modelId="{BF54A40C-6BDB-4A43-89B6-B3A9799C2DB8}" type="presOf" srcId="{1C55C2AD-AB1D-46E8-85F3-A61770FBB964}" destId="{6F03EBB5-30BB-4A84-9478-906E38C5D927}" srcOrd="0" destOrd="0" presId="urn:microsoft.com/office/officeart/2005/8/layout/vList6"/>
    <dgm:cxn modelId="{B549D7A5-622D-46AC-81A9-0087512CF1F0}" type="presOf" srcId="{73C50A90-ADC4-45C7-9000-6E72C45A3A8A}" destId="{E22EFBDE-6148-4259-B6F3-BBB9818A271E}" srcOrd="0" destOrd="0" presId="urn:microsoft.com/office/officeart/2005/8/layout/vList6"/>
    <dgm:cxn modelId="{3B8896D7-2BDE-4828-8547-A25FF8986D82}" type="presParOf" srcId="{DA982442-90EE-4B4A-BAD6-3925B6A62EE5}" destId="{2EFFFD75-43B9-4CA0-8187-9EF385B77723}" srcOrd="0" destOrd="0" presId="urn:microsoft.com/office/officeart/2005/8/layout/vList6"/>
    <dgm:cxn modelId="{DBC0D16A-A6D0-4A36-A370-7E89368FA7D0}" type="presParOf" srcId="{2EFFFD75-43B9-4CA0-8187-9EF385B77723}" destId="{9EA87927-685E-4B3C-B6BD-59E19F7A36AF}" srcOrd="0" destOrd="0" presId="urn:microsoft.com/office/officeart/2005/8/layout/vList6"/>
    <dgm:cxn modelId="{A4371BE0-5DA6-412D-8ADD-95DB5F13A61E}" type="presParOf" srcId="{2EFFFD75-43B9-4CA0-8187-9EF385B77723}" destId="{E55EDBCE-8C4F-4CD6-BC5D-FC9CFABFC591}" srcOrd="1" destOrd="0" presId="urn:microsoft.com/office/officeart/2005/8/layout/vList6"/>
    <dgm:cxn modelId="{A6B70E0C-1826-4DA2-8D1A-B4EC2568CFDD}" type="presParOf" srcId="{DA982442-90EE-4B4A-BAD6-3925B6A62EE5}" destId="{42D6E4DD-EBD1-4CAC-A595-B06E6C7B33EB}" srcOrd="1" destOrd="0" presId="urn:microsoft.com/office/officeart/2005/8/layout/vList6"/>
    <dgm:cxn modelId="{E92F114D-3E61-4F59-9609-C5B38D6B31F7}" type="presParOf" srcId="{DA982442-90EE-4B4A-BAD6-3925B6A62EE5}" destId="{75B01453-45CD-40A8-88A2-3A4C39901B0D}" srcOrd="2" destOrd="0" presId="urn:microsoft.com/office/officeart/2005/8/layout/vList6"/>
    <dgm:cxn modelId="{C8E8C731-FA2A-4A8E-8B41-C1BBF1138BCB}" type="presParOf" srcId="{75B01453-45CD-40A8-88A2-3A4C39901B0D}" destId="{6F03EBB5-30BB-4A84-9478-906E38C5D927}" srcOrd="0" destOrd="0" presId="urn:microsoft.com/office/officeart/2005/8/layout/vList6"/>
    <dgm:cxn modelId="{30BD9807-365B-4E09-AA56-F2E2A006A81D}" type="presParOf" srcId="{75B01453-45CD-40A8-88A2-3A4C39901B0D}" destId="{E22EFBDE-6148-4259-B6F3-BBB9818A271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5EDBCE-8C4F-4CD6-BC5D-FC9CFABFC591}">
      <dsp:nvSpPr>
        <dsp:cNvPr id="0" name=""/>
        <dsp:cNvSpPr/>
      </dsp:nvSpPr>
      <dsp:spPr>
        <a:xfrm>
          <a:off x="2475685" y="0"/>
          <a:ext cx="4279392" cy="20764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Положительные эмоции</a:t>
          </a:r>
          <a:endParaRPr lang="ru-RU" sz="2400" kern="1200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Избирательность </a:t>
          </a:r>
          <a:endParaRPr lang="ru-RU" sz="2400" kern="1200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75685" y="259555"/>
        <a:ext cx="3500726" cy="1557332"/>
      </dsp:txXfrm>
    </dsp:sp>
    <dsp:sp modelId="{9EA87927-685E-4B3C-B6BD-59E19F7A36AF}">
      <dsp:nvSpPr>
        <dsp:cNvPr id="0" name=""/>
        <dsp:cNvSpPr/>
      </dsp:nvSpPr>
      <dsp:spPr>
        <a:xfrm>
          <a:off x="0" y="253389"/>
          <a:ext cx="2452091" cy="207644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rPr>
            <a:t>Эмоционально-субъектные</a:t>
          </a:r>
          <a:endParaRPr lang="ru-RU" sz="2400" kern="1200" dirty="0">
            <a:solidFill>
              <a:srgbClr val="003399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1364" y="354753"/>
        <a:ext cx="2249363" cy="1873714"/>
      </dsp:txXfrm>
    </dsp:sp>
    <dsp:sp modelId="{E22EFBDE-6148-4259-B6F3-BBB9818A271E}">
      <dsp:nvSpPr>
        <dsp:cNvPr id="0" name=""/>
        <dsp:cNvSpPr/>
      </dsp:nvSpPr>
      <dsp:spPr>
        <a:xfrm>
          <a:off x="2404530" y="2223454"/>
          <a:ext cx="4727789" cy="317631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Самостоятельность в решении проблем деятельности</a:t>
          </a:r>
          <a:endParaRPr lang="ru-RU" sz="2400" kern="1200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Проявление инициативности, творчества</a:t>
          </a:r>
          <a:endParaRPr lang="ru-RU" sz="2400" kern="1200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Способность к сотрудничеству</a:t>
          </a:r>
          <a:endParaRPr lang="ru-RU" sz="2400" kern="1200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100" kern="1200" dirty="0"/>
        </a:p>
      </dsp:txBody>
      <dsp:txXfrm>
        <a:off x="2404530" y="2620493"/>
        <a:ext cx="3536672" cy="2382234"/>
      </dsp:txXfrm>
    </dsp:sp>
    <dsp:sp modelId="{6F03EBB5-30BB-4A84-9478-906E38C5D927}">
      <dsp:nvSpPr>
        <dsp:cNvPr id="0" name=""/>
        <dsp:cNvSpPr/>
      </dsp:nvSpPr>
      <dsp:spPr>
        <a:xfrm>
          <a:off x="0" y="2779328"/>
          <a:ext cx="2398854" cy="207644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err="1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rPr>
            <a:t>Деятельностно-субъектные</a:t>
          </a:r>
          <a:endParaRPr lang="ru-RU" sz="2300" kern="1200" dirty="0">
            <a:solidFill>
              <a:srgbClr val="003399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1364" y="2880692"/>
        <a:ext cx="2196126" cy="18737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90BE-B254-42C4-9194-B3FD42D80913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69D8-D6FF-4CBB-A20F-A7DDE533B1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152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90BE-B254-42C4-9194-B3FD42D80913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69D8-D6FF-4CBB-A20F-A7DDE533B1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890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90BE-B254-42C4-9194-B3FD42D80913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69D8-D6FF-4CBB-A20F-A7DDE533B1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893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90BE-B254-42C4-9194-B3FD42D80913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69D8-D6FF-4CBB-A20F-A7DDE533B1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047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90BE-B254-42C4-9194-B3FD42D80913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69D8-D6FF-4CBB-A20F-A7DDE533B1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810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90BE-B254-42C4-9194-B3FD42D80913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69D8-D6FF-4CBB-A20F-A7DDE533B1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69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90BE-B254-42C4-9194-B3FD42D80913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69D8-D6FF-4CBB-A20F-A7DDE533B1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470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90BE-B254-42C4-9194-B3FD42D80913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69D8-D6FF-4CBB-A20F-A7DDE533B1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713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90BE-B254-42C4-9194-B3FD42D80913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69D8-D6FF-4CBB-A20F-A7DDE533B1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892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90BE-B254-42C4-9194-B3FD42D80913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69D8-D6FF-4CBB-A20F-A7DDE533B1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925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90BE-B254-42C4-9194-B3FD42D80913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69D8-D6FF-4CBB-A20F-A7DDE533B1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394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A90BE-B254-42C4-9194-B3FD42D80913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669D8-D6FF-4CBB-A20F-A7DDE533B1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098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653143"/>
            <a:ext cx="10637520" cy="1528354"/>
          </a:xfrm>
        </p:spPr>
        <p:txBody>
          <a:bodyPr>
            <a:normAutofit/>
          </a:bodyPr>
          <a:lstStyle/>
          <a:p>
            <a:pPr lvl="0"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alt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</a:t>
            </a:r>
            <a:r>
              <a:rPr lang="ru-RU" altLang="ru-RU" sz="1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бюджетное дошкольное образовательное </a:t>
            </a:r>
            <a:r>
              <a:rPr lang="ru-RU" alt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учреждение </a:t>
            </a:r>
            <a:r>
              <a:rPr lang="ru-RU" altLang="ru-RU" sz="1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№39 </a:t>
            </a:r>
            <a:r>
              <a:rPr lang="ru-RU" alt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 sz="1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Детский сад общеразвивающего </a:t>
            </a:r>
            <a:r>
              <a:rPr lang="ru-RU" alt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вида</a:t>
            </a:r>
            <a:br>
              <a:rPr lang="ru-RU" alt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приоритетным </a:t>
            </a:r>
            <a:r>
              <a:rPr lang="ru-RU" altLang="ru-RU" sz="1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осуществлением деятельности по социально – личностному развитию детей </a:t>
            </a:r>
            <a:r>
              <a:rPr lang="ru-RU" alt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 sz="1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Ромашка»  </a:t>
            </a:r>
            <a:r>
              <a:rPr lang="ru-RU" alt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городского </a:t>
            </a:r>
            <a:r>
              <a:rPr lang="ru-RU" altLang="ru-RU" sz="1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округа «город Якутск».</a:t>
            </a:r>
            <a:r>
              <a:rPr lang="ru-RU" altLang="ru-RU" sz="110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110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altLang="ru-RU" sz="1100" dirty="0">
              <a:solidFill>
                <a:srgbClr val="7030A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7988" y="4415245"/>
            <a:ext cx="9485811" cy="176171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69"/>
          <a:stretch/>
        </p:blipFill>
        <p:spPr bwMode="auto">
          <a:xfrm>
            <a:off x="0" y="6322422"/>
            <a:ext cx="12192000" cy="63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69"/>
          <a:stretch/>
        </p:blipFill>
        <p:spPr bwMode="auto">
          <a:xfrm>
            <a:off x="0" y="-14658"/>
            <a:ext cx="12192000" cy="759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91144" y="3143830"/>
            <a:ext cx="6803570" cy="1738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Афанасьева Лидия Дмитриевна </a:t>
            </a:r>
            <a:endParaRPr lang="ru-RU" sz="2800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квалификационная категория, педагогический стаж 18 лет, </a:t>
            </a:r>
            <a:endParaRPr lang="ru-RU" sz="24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общий стаж 30 лет. </a:t>
            </a:r>
            <a:endParaRPr lang="ru-RU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27371" y="5144389"/>
            <a:ext cx="5016137" cy="374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05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4" t="25764" r="6185"/>
          <a:stretch/>
        </p:blipFill>
        <p:spPr>
          <a:xfrm>
            <a:off x="7615645" y="1795944"/>
            <a:ext cx="3426823" cy="4453748"/>
          </a:xfrm>
          <a:prstGeom prst="ellipse">
            <a:avLst/>
          </a:prstGeom>
          <a:ln w="762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13191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Documents and Settings\candry\Мои документы\Новая папкапрезентации\Рисунок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" r="1201" b="90286"/>
          <a:stretch/>
        </p:blipFill>
        <p:spPr bwMode="auto">
          <a:xfrm>
            <a:off x="13063" y="1"/>
            <a:ext cx="12178937" cy="84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704088"/>
            <a:ext cx="8229600" cy="4926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6" name="Picture 2" descr="C:\Documents and Settings\candry\Мои документы\Новая папкапрезентации\Рисунок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" t="-435" r="1201" b="91715"/>
          <a:stretch/>
        </p:blipFill>
        <p:spPr bwMode="auto">
          <a:xfrm flipV="1">
            <a:off x="13063" y="6061166"/>
            <a:ext cx="12178937" cy="78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18011" y="704088"/>
            <a:ext cx="11286309" cy="8490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2400" b="1" kern="150" dirty="0" smtClean="0">
                <a:solidFill>
                  <a:srgbClr val="FF000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Детская настольная игра- </a:t>
            </a:r>
            <a:r>
              <a:rPr lang="ru-RU" sz="2400" b="1" kern="15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бродилка</a:t>
            </a:r>
            <a:r>
              <a:rPr lang="ru-RU" sz="2400" b="1" kern="150" dirty="0" smtClean="0">
                <a:solidFill>
                  <a:srgbClr val="FF000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по народной якутской сказке </a:t>
            </a:r>
          </a:p>
          <a:p>
            <a:pPr algn="ctr">
              <a:spcAft>
                <a:spcPts val="0"/>
              </a:spcAft>
            </a:pPr>
            <a:r>
              <a:rPr lang="ru-RU" sz="2400" b="1" kern="150" dirty="0" smtClean="0">
                <a:solidFill>
                  <a:srgbClr val="FF000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«Старушка </a:t>
            </a:r>
            <a:r>
              <a:rPr lang="ru-RU" sz="2400" b="1" kern="15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Таал-таал</a:t>
            </a:r>
            <a:r>
              <a:rPr lang="ru-RU" sz="2400" b="1" kern="150" dirty="0" smtClean="0">
                <a:solidFill>
                  <a:srgbClr val="FF000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»</a:t>
            </a:r>
            <a:endParaRPr lang="ru-RU" sz="2400" kern="150" dirty="0">
              <a:solidFill>
                <a:srgbClr val="FF0000"/>
              </a:solidFill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72" y="1702497"/>
            <a:ext cx="5612457" cy="4209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6923314" y="1825626"/>
            <a:ext cx="4781006" cy="2503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r>
              <a:rPr lang="en-US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Внешний </a:t>
            </a:r>
            <a:r>
              <a:rPr lang="en-US" sz="2400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вид</a:t>
            </a:r>
            <a:r>
              <a:rPr lang="en-US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игрового</a:t>
            </a:r>
            <a:r>
              <a:rPr lang="en-US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поля</a:t>
            </a:r>
            <a:r>
              <a:rPr lang="en-US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r>
              <a:rPr lang="en-US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хода</a:t>
            </a:r>
            <a:r>
              <a:rPr lang="en-US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, 11 </a:t>
            </a:r>
            <a:r>
              <a:rPr lang="en-US" sz="2400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узоров-оберегов</a:t>
            </a:r>
            <a:r>
              <a:rPr lang="en-US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2400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наперстника</a:t>
            </a: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бабушки </a:t>
            </a:r>
            <a:r>
              <a:rPr lang="ru-RU" sz="2400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Таал-таал</a:t>
            </a:r>
            <a:endParaRPr lang="ru-RU" sz="24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sz="2400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ля</a:t>
            </a: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игроков</a:t>
            </a:r>
            <a:r>
              <a:rPr lang="en-US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служат</a:t>
            </a:r>
            <a:r>
              <a:rPr lang="en-US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отметкой</a:t>
            </a:r>
            <a:r>
              <a:rPr lang="en-US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передвижения</a:t>
            </a:r>
            <a:r>
              <a:rPr lang="en-US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полю</a:t>
            </a:r>
            <a:r>
              <a:rPr lang="en-US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086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Documents and Settings\candry\Мои документы\Новая папкапрезентации\Рисунок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" r="1201" b="90286"/>
          <a:stretch/>
        </p:blipFill>
        <p:spPr bwMode="auto">
          <a:xfrm>
            <a:off x="13063" y="1"/>
            <a:ext cx="12178937" cy="84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6" name="Picture 2" descr="C:\Documents and Settings\candry\Мои документы\Новая папкапрезентации\Рисунок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" t="-435" r="1201" b="91715"/>
          <a:stretch/>
        </p:blipFill>
        <p:spPr bwMode="auto">
          <a:xfrm flipV="1">
            <a:off x="13063" y="6061166"/>
            <a:ext cx="12178937" cy="78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17468" y="677565"/>
            <a:ext cx="9170126" cy="994083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flipV="1">
            <a:off x="1188720" y="1690688"/>
            <a:ext cx="10165080" cy="711568"/>
          </a:xfrm>
        </p:spPr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946366" y="1073419"/>
            <a:ext cx="7145383" cy="2459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           </a:t>
            </a:r>
            <a:b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4000" b="1" i="1" u="none" strike="noStrike" kern="1200" cap="none" spc="-1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Особенность </a:t>
            </a:r>
            <a:r>
              <a:rPr kumimoji="0" lang="en-US" sz="4000" b="1" i="1" u="none" strike="noStrike" kern="1200" cap="none" spc="-1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игры</a:t>
            </a:r>
            <a:r>
              <a:rPr kumimoji="0" lang="en-US" sz="40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en-US" sz="40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        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503" y="1825625"/>
            <a:ext cx="5512525" cy="4511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игре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мотивам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народной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якутской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сказки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будут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использованы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элементы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якутский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узоров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Дети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будут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делать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задания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вступив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определенное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изображение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узора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Например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попав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кружок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«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Дьоhогой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ойуу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нужно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представить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себя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тойуксутом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исполнить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один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тойук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или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попросить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всех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станцевать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ним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оhуохай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или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если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кружок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«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Буор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ойуу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 –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нужно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обнять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игрока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слева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себя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области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почек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пожелать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никогда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болеть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Таким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образом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дети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запомнят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родные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узоры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игра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для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них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будет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представляться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как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нечто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объединяющее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друг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друга</a:t>
            </a:r>
            <a:r>
              <a:rPr kumimoji="0" lang="en-US" sz="1800" b="0" i="0" u="none" strike="noStrike" kern="1200" cap="none" spc="-1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-1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>
                <a:solidFill>
                  <a:srgbClr val="FFFFFF"/>
                </a:solidFill>
              </a:uFill>
              <a:latin typeface="Garamond"/>
              <a:ea typeface="+mn-ea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468" y="1820273"/>
            <a:ext cx="5661660" cy="42462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6937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704088"/>
            <a:ext cx="8229600" cy="4926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85908" y="4793092"/>
            <a:ext cx="3267891" cy="138387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6" name="Picture 2" descr="C:\Documents and Settings\candry\Мои документы\Новая папкапрезентации\Рисунок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" t="-435" r="1201" b="91715"/>
          <a:stretch/>
        </p:blipFill>
        <p:spPr bwMode="auto">
          <a:xfrm flipV="1">
            <a:off x="13063" y="6061166"/>
            <a:ext cx="12178937" cy="78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6" y="1235405"/>
            <a:ext cx="3642359" cy="12564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4310743" y="1046610"/>
            <a:ext cx="7432766" cy="1754326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kern="150" dirty="0" smtClean="0"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kern="15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Байанайга</a:t>
            </a:r>
            <a:r>
              <a:rPr lang="ru-RU" kern="150" dirty="0" smtClean="0">
                <a:solidFill>
                  <a:srgbClr val="00206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ru-RU" kern="150" dirty="0">
                <a:solidFill>
                  <a:srgbClr val="00206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ку</a:t>
            </a:r>
            <a:r>
              <a:rPr lang="en-US" kern="150" dirty="0">
                <a:solidFill>
                  <a:srgbClr val="00206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h</a:t>
            </a:r>
            <a:r>
              <a:rPr lang="ru-RU" kern="150" dirty="0" err="1">
                <a:solidFill>
                  <a:srgbClr val="00206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ун</a:t>
            </a:r>
            <a:r>
              <a:rPr lang="ru-RU" kern="150" dirty="0">
                <a:solidFill>
                  <a:srgbClr val="00206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, </a:t>
            </a:r>
            <a:r>
              <a:rPr lang="ru-RU" kern="150" dirty="0" err="1">
                <a:solidFill>
                  <a:srgbClr val="00206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саас</a:t>
            </a:r>
            <a:endParaRPr lang="ru-RU" kern="150" dirty="0">
              <a:solidFill>
                <a:srgbClr val="002060"/>
              </a:solidFill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kern="150" dirty="0" err="1">
                <a:solidFill>
                  <a:srgbClr val="00206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Куоллэргэ</a:t>
            </a:r>
            <a:r>
              <a:rPr lang="ru-RU" kern="150" dirty="0">
                <a:solidFill>
                  <a:srgbClr val="00206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, </a:t>
            </a:r>
            <a:r>
              <a:rPr lang="ru-RU" kern="150" dirty="0" err="1">
                <a:solidFill>
                  <a:srgbClr val="00206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орустэргэ</a:t>
            </a:r>
            <a:endParaRPr lang="ru-RU" kern="150" dirty="0">
              <a:solidFill>
                <a:srgbClr val="002060"/>
              </a:solidFill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kern="150" dirty="0" err="1">
                <a:solidFill>
                  <a:srgbClr val="00206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Дьон</a:t>
            </a:r>
            <a:r>
              <a:rPr lang="ru-RU" kern="150" dirty="0">
                <a:solidFill>
                  <a:srgbClr val="00206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ru-RU" kern="150" dirty="0" err="1">
                <a:solidFill>
                  <a:srgbClr val="00206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тумсэр</a:t>
            </a:r>
            <a:r>
              <a:rPr lang="ru-RU" kern="150" dirty="0">
                <a:solidFill>
                  <a:srgbClr val="00206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ru-RU" kern="150" dirty="0" err="1">
                <a:solidFill>
                  <a:srgbClr val="00206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сиригэр</a:t>
            </a:r>
            <a:endParaRPr lang="ru-RU" kern="150" dirty="0">
              <a:solidFill>
                <a:srgbClr val="002060"/>
              </a:solidFill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r>
              <a:rPr lang="ru-RU" kern="150" dirty="0" err="1">
                <a:solidFill>
                  <a:srgbClr val="00206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Миигинэ</a:t>
            </a:r>
            <a:r>
              <a:rPr lang="ru-RU" kern="150" dirty="0">
                <a:solidFill>
                  <a:srgbClr val="00206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ru-RU" kern="150" dirty="0" err="1">
                <a:solidFill>
                  <a:srgbClr val="00206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суох</a:t>
            </a:r>
            <a:r>
              <a:rPr lang="ru-RU" kern="150" dirty="0">
                <a:solidFill>
                  <a:srgbClr val="00206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ru-RU" kern="150" dirty="0" err="1">
                <a:solidFill>
                  <a:srgbClr val="00206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сатамматтар</a:t>
            </a:r>
            <a:r>
              <a:rPr lang="ru-RU" kern="150" dirty="0">
                <a:solidFill>
                  <a:srgbClr val="00206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    / Илим хара5а </a:t>
            </a:r>
            <a:r>
              <a:rPr lang="ru-RU" kern="150" dirty="0" err="1">
                <a:solidFill>
                  <a:srgbClr val="00206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ойуу</a:t>
            </a:r>
            <a:r>
              <a:rPr lang="ru-RU" kern="150" dirty="0">
                <a:solidFill>
                  <a:srgbClr val="00206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 </a:t>
            </a:r>
            <a:r>
              <a:rPr lang="ru-RU" kern="150" dirty="0" smtClean="0">
                <a:solidFill>
                  <a:srgbClr val="00206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/</a:t>
            </a:r>
          </a:p>
          <a:p>
            <a:endParaRPr lang="ru-RU" dirty="0"/>
          </a:p>
        </p:txBody>
      </p:sp>
      <p:pic>
        <p:nvPicPr>
          <p:cNvPr id="30" name="Рисунок 2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9" y="2970147"/>
            <a:ext cx="3537855" cy="12590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4310743" y="2908985"/>
            <a:ext cx="7432766" cy="1477328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kern="150" dirty="0" smtClean="0">
              <a:solidFill>
                <a:srgbClr val="0070C0"/>
              </a:solidFill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kern="15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Тымныыттан-чысхаантан</a:t>
            </a:r>
            <a:r>
              <a:rPr lang="ru-RU" kern="150" dirty="0" smtClean="0">
                <a:solidFill>
                  <a:srgbClr val="0070C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ru-RU" kern="150" dirty="0" err="1">
                <a:solidFill>
                  <a:srgbClr val="0070C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харыстыыр</a:t>
            </a:r>
            <a:endParaRPr lang="ru-RU" kern="150" dirty="0">
              <a:solidFill>
                <a:srgbClr val="0070C0"/>
              </a:solidFill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kern="150" dirty="0">
                <a:solidFill>
                  <a:srgbClr val="0070C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Хоту </a:t>
            </a:r>
            <a:r>
              <a:rPr lang="ru-RU" kern="150" dirty="0" err="1">
                <a:solidFill>
                  <a:srgbClr val="0070C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дойдуга</a:t>
            </a:r>
            <a:r>
              <a:rPr lang="ru-RU" kern="150" dirty="0">
                <a:solidFill>
                  <a:srgbClr val="0070C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ru-RU" kern="150" dirty="0" err="1">
                <a:solidFill>
                  <a:srgbClr val="0070C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тутталлар</a:t>
            </a:r>
            <a:endParaRPr lang="ru-RU" kern="150" dirty="0">
              <a:solidFill>
                <a:srgbClr val="0070C0"/>
              </a:solidFill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kern="150" dirty="0" err="1">
                <a:solidFill>
                  <a:srgbClr val="0070C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Сылаа</a:t>
            </a:r>
            <a:r>
              <a:rPr lang="en-US" kern="150" dirty="0">
                <a:solidFill>
                  <a:srgbClr val="0070C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h</a:t>
            </a:r>
            <a:r>
              <a:rPr lang="ru-RU" kern="150" dirty="0" err="1">
                <a:solidFill>
                  <a:srgbClr val="0070C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ынан</a:t>
            </a:r>
            <a:r>
              <a:rPr lang="ru-RU" kern="150" dirty="0">
                <a:solidFill>
                  <a:srgbClr val="0070C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ru-RU" kern="150" dirty="0" err="1">
                <a:solidFill>
                  <a:srgbClr val="0070C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сыдьаайан</a:t>
            </a:r>
            <a:endParaRPr lang="ru-RU" kern="150" dirty="0">
              <a:solidFill>
                <a:srgbClr val="0070C0"/>
              </a:solidFill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kern="150" dirty="0">
                <a:solidFill>
                  <a:srgbClr val="0070C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Ус </a:t>
            </a:r>
            <a:r>
              <a:rPr lang="ru-RU" kern="150" dirty="0" err="1">
                <a:solidFill>
                  <a:srgbClr val="0070C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муннукка</a:t>
            </a:r>
            <a:r>
              <a:rPr lang="ru-RU" kern="150" dirty="0">
                <a:solidFill>
                  <a:srgbClr val="0070C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ru-RU" kern="150" dirty="0" err="1">
                <a:solidFill>
                  <a:srgbClr val="0070C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майгынныыбын</a:t>
            </a:r>
            <a:r>
              <a:rPr lang="ru-RU" kern="150" dirty="0">
                <a:solidFill>
                  <a:srgbClr val="0070C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  / Ура</a:t>
            </a:r>
            <a:r>
              <a:rPr lang="en-US" kern="150" dirty="0">
                <a:solidFill>
                  <a:srgbClr val="0070C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h</a:t>
            </a:r>
            <a:r>
              <a:rPr lang="ru-RU" kern="150" dirty="0">
                <a:solidFill>
                  <a:srgbClr val="0070C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а </a:t>
            </a:r>
            <a:r>
              <a:rPr lang="ru-RU" kern="150" dirty="0" err="1">
                <a:solidFill>
                  <a:srgbClr val="0070C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ойуу</a:t>
            </a:r>
            <a:r>
              <a:rPr lang="ru-RU" kern="150" dirty="0">
                <a:solidFill>
                  <a:srgbClr val="0070C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 /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1886" y="36114"/>
            <a:ext cx="11469187" cy="8807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Для </a:t>
            </a:r>
            <a:r>
              <a:rPr lang="ru-RU" sz="2400" b="1" dirty="0">
                <a:solidFill>
                  <a:srgbClr val="FFFF00"/>
                </a:solidFill>
              </a:rPr>
              <a:t>закрепления основных элементов узоров </a:t>
            </a:r>
            <a:endParaRPr lang="ru-RU" sz="24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можно </a:t>
            </a:r>
            <a:r>
              <a:rPr lang="ru-RU" sz="2400" b="1" dirty="0">
                <a:solidFill>
                  <a:srgbClr val="FFFF00"/>
                </a:solidFill>
              </a:rPr>
              <a:t>использовать карточки с загадками. </a:t>
            </a:r>
          </a:p>
          <a:p>
            <a:pPr algn="ctr"/>
            <a:r>
              <a:rPr lang="ru-RU" sz="2400" b="1" dirty="0"/>
              <a:t> </a:t>
            </a:r>
          </a:p>
        </p:txBody>
      </p:sp>
      <p:pic>
        <p:nvPicPr>
          <p:cNvPr id="33" name="Рисунок 3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6" y="4636305"/>
            <a:ext cx="3529147" cy="12677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4310743" y="4636306"/>
            <a:ext cx="7432766" cy="1200329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kern="150" dirty="0">
                <a:solidFill>
                  <a:srgbClr val="00206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Бары </a:t>
            </a:r>
            <a:r>
              <a:rPr lang="ru-RU" kern="150" dirty="0" err="1">
                <a:solidFill>
                  <a:srgbClr val="00206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бииргэ</a:t>
            </a:r>
            <a:r>
              <a:rPr lang="ru-RU" kern="150" dirty="0">
                <a:solidFill>
                  <a:srgbClr val="00206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ru-RU" kern="150" dirty="0" err="1">
                <a:solidFill>
                  <a:srgbClr val="00206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сиэти</a:t>
            </a:r>
            <a:r>
              <a:rPr lang="en-US" kern="150" dirty="0">
                <a:solidFill>
                  <a:srgbClr val="00206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h</a:t>
            </a:r>
            <a:r>
              <a:rPr lang="ru-RU" kern="150" dirty="0">
                <a:solidFill>
                  <a:srgbClr val="00206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эн</a:t>
            </a:r>
          </a:p>
          <a:p>
            <a:pPr>
              <a:spcAft>
                <a:spcPts val="0"/>
              </a:spcAft>
            </a:pPr>
            <a:r>
              <a:rPr lang="ru-RU" kern="150" dirty="0" err="1">
                <a:solidFill>
                  <a:srgbClr val="00206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Кыахтаах-куустээх</a:t>
            </a:r>
            <a:r>
              <a:rPr lang="ru-RU" kern="150" dirty="0">
                <a:solidFill>
                  <a:srgbClr val="00206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ru-RU" kern="150" dirty="0" err="1">
                <a:solidFill>
                  <a:srgbClr val="00206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санааннан</a:t>
            </a:r>
            <a:endParaRPr lang="ru-RU" kern="150" dirty="0">
              <a:solidFill>
                <a:srgbClr val="002060"/>
              </a:solidFill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kern="150" dirty="0" err="1">
                <a:solidFill>
                  <a:srgbClr val="00206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Сыалы</a:t>
            </a:r>
            <a:r>
              <a:rPr lang="ru-RU" kern="150" dirty="0">
                <a:solidFill>
                  <a:srgbClr val="00206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ru-RU" kern="150" dirty="0" err="1">
                <a:solidFill>
                  <a:srgbClr val="00206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уорууннэн</a:t>
            </a:r>
            <a:r>
              <a:rPr lang="ru-RU" kern="150" dirty="0">
                <a:solidFill>
                  <a:srgbClr val="00206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сити</a:t>
            </a:r>
            <a:r>
              <a:rPr lang="en-US" kern="150" dirty="0">
                <a:solidFill>
                  <a:srgbClr val="00206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h</a:t>
            </a:r>
            <a:r>
              <a:rPr lang="ru-RU" kern="150" dirty="0">
                <a:solidFill>
                  <a:srgbClr val="00206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эн</a:t>
            </a:r>
          </a:p>
          <a:p>
            <a:pPr>
              <a:spcAft>
                <a:spcPts val="0"/>
              </a:spcAft>
            </a:pPr>
            <a:r>
              <a:rPr lang="ru-RU" kern="150" dirty="0" err="1">
                <a:solidFill>
                  <a:srgbClr val="00206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Тэнийэн</a:t>
            </a:r>
            <a:r>
              <a:rPr lang="ru-RU" kern="150" dirty="0">
                <a:solidFill>
                  <a:srgbClr val="00206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туруо5у </a:t>
            </a:r>
            <a:r>
              <a:rPr lang="ru-RU" kern="150" dirty="0" err="1">
                <a:solidFill>
                  <a:srgbClr val="00206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диир</a:t>
            </a:r>
            <a:r>
              <a:rPr lang="ru-RU" kern="150" dirty="0">
                <a:solidFill>
                  <a:srgbClr val="00206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ru-RU" kern="150" dirty="0" err="1">
                <a:solidFill>
                  <a:srgbClr val="00206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баар</a:t>
            </a:r>
            <a:r>
              <a:rPr lang="ru-RU" kern="150" dirty="0">
                <a:solidFill>
                  <a:srgbClr val="00206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ru-RU" kern="150" dirty="0" err="1">
                <a:solidFill>
                  <a:srgbClr val="00206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уьу</a:t>
            </a:r>
            <a:r>
              <a:rPr lang="ru-RU" kern="150" dirty="0">
                <a:solidFill>
                  <a:srgbClr val="00206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   /  </a:t>
            </a:r>
            <a:r>
              <a:rPr lang="ru-RU" kern="150" dirty="0" err="1">
                <a:solidFill>
                  <a:srgbClr val="00206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Дьо</a:t>
            </a:r>
            <a:r>
              <a:rPr lang="en-US" kern="150" dirty="0">
                <a:solidFill>
                  <a:srgbClr val="00206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h</a:t>
            </a:r>
            <a:r>
              <a:rPr lang="ru-RU" kern="150" dirty="0" err="1">
                <a:solidFill>
                  <a:srgbClr val="00206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огой</a:t>
            </a:r>
            <a:r>
              <a:rPr lang="ru-RU" kern="150" dirty="0">
                <a:solidFill>
                  <a:srgbClr val="00206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ru-RU" kern="150" dirty="0" err="1">
                <a:solidFill>
                  <a:srgbClr val="00206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ойуу</a:t>
            </a:r>
            <a:r>
              <a:rPr lang="ru-RU" kern="150" dirty="0">
                <a:solidFill>
                  <a:srgbClr val="00206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 /</a:t>
            </a:r>
          </a:p>
        </p:txBody>
      </p:sp>
    </p:spTree>
    <p:extLst>
      <p:ext uri="{BB962C8B-B14F-4D97-AF65-F5344CB8AC3E}">
        <p14:creationId xmlns:p14="http://schemas.microsoft.com/office/powerpoint/2010/main" val="186280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Documents and Settings\candry\Мои документы\Новая папкапрезентации\Рисунок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" r="1201" b="90286"/>
          <a:stretch/>
        </p:blipFill>
        <p:spPr bwMode="auto">
          <a:xfrm>
            <a:off x="13063" y="1"/>
            <a:ext cx="12178937" cy="84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704088"/>
            <a:ext cx="8229600" cy="4926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6" name="Picture 2" descr="C:\Documents and Settings\candry\Мои документы\Новая папкапрезентации\Рисунок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" t="-435" r="1201" b="91715"/>
          <a:stretch/>
        </p:blipFill>
        <p:spPr bwMode="auto">
          <a:xfrm flipV="1">
            <a:off x="13063" y="6061166"/>
            <a:ext cx="12178937" cy="78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10788" y="849086"/>
            <a:ext cx="9287691" cy="738664"/>
          </a:xfrm>
          <a:prstGeom prst="rect">
            <a:avLst/>
          </a:prstGeom>
          <a:ln w="571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36195" indent="323850" algn="ctr">
              <a:spcAft>
                <a:spcPts val="0"/>
              </a:spcAft>
            </a:pPr>
            <a:r>
              <a:rPr lang="ru-RU" sz="2400" b="1" kern="150" dirty="0">
                <a:solidFill>
                  <a:srgbClr val="FF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Настольная игра «</a:t>
            </a:r>
            <a:r>
              <a:rPr lang="ru-RU" sz="2400" b="1" kern="150" dirty="0" smtClean="0">
                <a:solidFill>
                  <a:srgbClr val="FF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Саха Домино</a:t>
            </a:r>
            <a:r>
              <a:rPr lang="ru-RU" sz="2400" b="1" kern="150" dirty="0">
                <a:solidFill>
                  <a:srgbClr val="FF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» или «</a:t>
            </a:r>
            <a:r>
              <a:rPr lang="ru-RU" sz="2400" b="1" kern="150" dirty="0" err="1">
                <a:solidFill>
                  <a:srgbClr val="FF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Домунуо</a:t>
            </a:r>
            <a:r>
              <a:rPr lang="ru-RU" sz="2400" b="1" kern="150" dirty="0">
                <a:solidFill>
                  <a:srgbClr val="FF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»</a:t>
            </a:r>
            <a:endParaRPr lang="ru-RU" sz="2400" kern="15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Andale Sans UI"/>
              <a:cs typeface="Times New Roman" panose="02020603050405020304" pitchFamily="18" charset="0"/>
            </a:endParaRPr>
          </a:p>
          <a:p>
            <a:pPr marL="36195" indent="323850" algn="ctr">
              <a:spcAft>
                <a:spcPts val="0"/>
              </a:spcAft>
            </a:pPr>
            <a:r>
              <a:rPr lang="ru-RU" b="1" kern="150" dirty="0">
                <a:solidFill>
                  <a:srgbClr val="000000"/>
                </a:solidFill>
                <a:latin typeface="Georgia" panose="02040502050405020303" pitchFamily="18" charset="0"/>
                <a:ea typeface="Andale Sans UI"/>
                <a:cs typeface="Tahoma" panose="020B0604030504040204" pitchFamily="34" charset="0"/>
              </a:rPr>
              <a:t> </a:t>
            </a:r>
            <a:endParaRPr lang="ru-RU" sz="1600" kern="150" dirty="0">
              <a:effectLst/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</p:txBody>
      </p:sp>
      <p:pic>
        <p:nvPicPr>
          <p:cNvPr id="7" name="Изображение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7" t="49532"/>
          <a:stretch/>
        </p:blipFill>
        <p:spPr bwMode="auto">
          <a:xfrm>
            <a:off x="3646644" y="2638698"/>
            <a:ext cx="857613" cy="801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Изображение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7" t="48140"/>
          <a:stretch/>
        </p:blipFill>
        <p:spPr bwMode="auto">
          <a:xfrm>
            <a:off x="6054633" y="2620883"/>
            <a:ext cx="773090" cy="795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Изображение3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5486" b="47313"/>
          <a:stretch/>
        </p:blipFill>
        <p:spPr bwMode="auto">
          <a:xfrm>
            <a:off x="3668395" y="1805306"/>
            <a:ext cx="877479" cy="833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Изображение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02691" y="1393534"/>
            <a:ext cx="831850" cy="1581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Изображение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63" t="47812"/>
          <a:stretch/>
        </p:blipFill>
        <p:spPr bwMode="auto">
          <a:xfrm rot="16200000">
            <a:off x="5233897" y="2631246"/>
            <a:ext cx="840829" cy="800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Изображение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7" b="51011"/>
          <a:stretch/>
        </p:blipFill>
        <p:spPr bwMode="auto">
          <a:xfrm rot="16200000">
            <a:off x="4481272" y="2629525"/>
            <a:ext cx="815295" cy="778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Изображение3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338" b="47879"/>
          <a:stretch/>
        </p:blipFill>
        <p:spPr bwMode="auto">
          <a:xfrm>
            <a:off x="6007208" y="1772210"/>
            <a:ext cx="867940" cy="8244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13509" y="2103104"/>
            <a:ext cx="3291518" cy="3539430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kern="150" dirty="0">
                <a:solidFill>
                  <a:srgbClr val="00206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Правила аналогичны оригинальной игре Домино, можно считать, что вместо точек нарисованы узоры. 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448" y="2729741"/>
            <a:ext cx="4522218" cy="33916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657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704088"/>
            <a:ext cx="8229600" cy="4926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949" y="352697"/>
            <a:ext cx="10593977" cy="582426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>
                <a:solidFill>
                  <a:srgbClr val="FF0000"/>
                </a:solidFill>
                <a:latin typeface="Georgia" panose="02040502050405020303" pitchFamily="18" charset="0"/>
              </a:rPr>
              <a:t>Предварительные игры</a:t>
            </a:r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endParaRPr lang="ru-RU" dirty="0"/>
          </a:p>
        </p:txBody>
      </p:sp>
      <p:pic>
        <p:nvPicPr>
          <p:cNvPr id="6" name="Picture 2" descr="C:\Documents and Settings\candry\Мои документы\Новая папкапрезентации\Рисунок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" t="-435" r="1201" b="91715"/>
          <a:stretch/>
        </p:blipFill>
        <p:spPr bwMode="auto">
          <a:xfrm flipV="1">
            <a:off x="0" y="6061166"/>
            <a:ext cx="12192000" cy="95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18457" y="849086"/>
            <a:ext cx="111252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силу сложности производства описанной игры, мы на скорую руку сделали более легкий вариант, чтобы дать детям поиграть. Добавили фоновый цвет для простоты игры. Детям очень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понравилось.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38" y="1693141"/>
            <a:ext cx="5830277" cy="4071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102" y="1991806"/>
            <a:ext cx="5428769" cy="4071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7830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704088"/>
            <a:ext cx="8229600" cy="4926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6" name="Picture 2" descr="C:\Documents and Settings\candry\Мои документы\Новая папкапрезентации\Рисунок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" t="-435" r="1201" b="91715"/>
          <a:stretch/>
        </p:blipFill>
        <p:spPr bwMode="auto">
          <a:xfrm flipV="1">
            <a:off x="13063" y="6061166"/>
            <a:ext cx="12178937" cy="78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069771" y="36115"/>
            <a:ext cx="6200503" cy="58477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normalizeH="0" baseline="0" noProof="0" dirty="0">
                <a:ln w="0"/>
                <a:solidFill>
                  <a:srgbClr val="FF0000"/>
                </a:solidFill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Замысел </a:t>
            </a:r>
            <a:r>
              <a:rPr kumimoji="0" lang="en-US" sz="3200" b="1" i="0" u="none" strike="noStrike" kern="1200" normalizeH="0" baseline="0" noProof="0" dirty="0" err="1">
                <a:ln w="0"/>
                <a:solidFill>
                  <a:srgbClr val="FF0000"/>
                </a:solidFill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игры</a:t>
            </a:r>
            <a:r>
              <a:rPr kumimoji="0" lang="en-US" sz="3200" b="1" i="0" u="none" strike="noStrike" kern="1200" normalizeH="0" baseline="0" noProof="0" dirty="0">
                <a:ln w="0"/>
                <a:solidFill>
                  <a:srgbClr val="FF0000"/>
                </a:solidFill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normalizeH="0" baseline="0" noProof="0" dirty="0" err="1">
                <a:ln w="0"/>
                <a:solidFill>
                  <a:srgbClr val="FF0000"/>
                </a:solidFill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актуальность</a:t>
            </a:r>
            <a:r>
              <a:rPr kumimoji="0" lang="en-US" sz="3200" b="1" i="0" u="none" strike="noStrike" kern="1200" normalizeH="0" baseline="0" noProof="0" dirty="0">
                <a:ln w="0"/>
                <a:solidFill>
                  <a:srgbClr val="FF0000"/>
                </a:solidFill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40080" y="704088"/>
            <a:ext cx="11103429" cy="1938992"/>
          </a:xfrm>
          <a:prstGeom prst="rect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360" marR="0" lvl="0" indent="0" algn="ctr" defTabSz="914400" rtl="0" eaLnBrk="1" fontAlgn="auto" latinLnBrk="0" hangingPunct="1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Tx/>
              <a:buNone/>
              <a:tabLst/>
              <a:defRPr/>
            </a:pP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Прививание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детям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интереса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знаний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родных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изображений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сохранившихся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предков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0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упаковке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будет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материал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для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взрослого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значении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каждого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узора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оберега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Так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же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размеры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домино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будут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отличаться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обычных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стандартных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т.к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сперва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их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надо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будет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детям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самим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разрисовать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контурам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Это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способствует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запоминанию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формированию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пространственных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представлений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развитию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памяти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воображения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мелкой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моторики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рук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навыков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умению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различать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формы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Эти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костяшки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стираются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них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можно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рисовать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многократно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специальными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маркерами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72" y="2713216"/>
            <a:ext cx="4986446" cy="37398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182" y="2726278"/>
            <a:ext cx="5084717" cy="3813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1564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704088"/>
            <a:ext cx="8229600" cy="4926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00839"/>
            <a:ext cx="10160726" cy="427612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6" name="Picture 2" descr="C:\Documents and Settings\candry\Мои документы\Новая папкапрезентации\Рисунок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" t="-435" r="1201" b="91715"/>
          <a:stretch/>
        </p:blipFill>
        <p:spPr bwMode="auto">
          <a:xfrm flipV="1">
            <a:off x="0" y="6061166"/>
            <a:ext cx="12192000" cy="95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42047" y="107576"/>
            <a:ext cx="11793071" cy="1200329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kern="150" dirty="0" smtClean="0">
                <a:solidFill>
                  <a:srgbClr val="FF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Есть описания </a:t>
            </a:r>
            <a:r>
              <a:rPr lang="ru-RU" sz="2400" b="1" kern="150" dirty="0">
                <a:solidFill>
                  <a:srgbClr val="FF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всех узоров, участвующих в игре. </a:t>
            </a:r>
            <a:endParaRPr lang="ru-RU" sz="2400" b="1" kern="150" dirty="0" smtClean="0">
              <a:solidFill>
                <a:srgbClr val="FF0000"/>
              </a:solidFill>
              <a:latin typeface="Times New Roman" panose="02020603050405020304" pitchFamily="18" charset="0"/>
              <a:ea typeface="Andale Sans UI"/>
              <a:cs typeface="Times New Roman" panose="02020603050405020304" pitchFamily="18" charset="0"/>
            </a:endParaRPr>
          </a:p>
          <a:p>
            <a:pPr algn="ctr"/>
            <a:r>
              <a:rPr lang="ru-RU" sz="2400" b="1" kern="150" dirty="0" smtClean="0">
                <a:solidFill>
                  <a:srgbClr val="FF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Перед </a:t>
            </a:r>
            <a:r>
              <a:rPr lang="ru-RU" sz="2400" b="1" kern="150" dirty="0">
                <a:solidFill>
                  <a:srgbClr val="FF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началом, воспитатель </a:t>
            </a:r>
            <a:r>
              <a:rPr lang="ru-RU" sz="2400" b="1" kern="150" dirty="0" smtClean="0">
                <a:solidFill>
                  <a:srgbClr val="FF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должен </a:t>
            </a:r>
            <a:r>
              <a:rPr lang="ru-RU" sz="2400" b="1" kern="150" dirty="0">
                <a:solidFill>
                  <a:srgbClr val="FF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рассказать о значениях каждой, </a:t>
            </a:r>
            <a:endParaRPr lang="ru-RU" sz="2400" b="1" kern="150" dirty="0" smtClean="0">
              <a:solidFill>
                <a:srgbClr val="FF0000"/>
              </a:solidFill>
              <a:latin typeface="Times New Roman" panose="02020603050405020304" pitchFamily="18" charset="0"/>
              <a:ea typeface="Andale Sans UI"/>
              <a:cs typeface="Times New Roman" panose="02020603050405020304" pitchFamily="18" charset="0"/>
            </a:endParaRPr>
          </a:p>
          <a:p>
            <a:pPr algn="ctr"/>
            <a:r>
              <a:rPr lang="ru-RU" sz="2400" b="1" kern="150" dirty="0" smtClean="0">
                <a:solidFill>
                  <a:srgbClr val="FF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чтобы </a:t>
            </a:r>
            <a:r>
              <a:rPr lang="ru-RU" sz="2400" b="1" kern="150" dirty="0">
                <a:solidFill>
                  <a:srgbClr val="FF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дети поняли и отличали во время игры. 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Изображение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79" y="1698171"/>
            <a:ext cx="2192382" cy="1944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Изображение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79" y="3941799"/>
            <a:ext cx="2192382" cy="1820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2939143" y="1825627"/>
            <a:ext cx="8347166" cy="156966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195" indent="323850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номер — используется как оберег во многих культурах. Полная защита от сглазов, в окружении узоров в виде сердца.</a:t>
            </a:r>
          </a:p>
          <a:p>
            <a:pPr marL="36195" indent="323850">
              <a:spcAft>
                <a:spcPts val="0"/>
              </a:spcAft>
            </a:pPr>
            <a:r>
              <a:rPr lang="ru-RU" sz="2400" b="1" kern="150" dirty="0" smtClean="0">
                <a:solidFill>
                  <a:srgbClr val="00206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                     </a:t>
            </a:r>
            <a:endParaRPr lang="ru-RU" sz="2400" b="1" kern="150" dirty="0">
              <a:solidFill>
                <a:srgbClr val="002060"/>
              </a:solidFill>
              <a:latin typeface="Times New Roman" panose="02020603050405020304" pitchFamily="18" charset="0"/>
              <a:ea typeface="Andale Sans UI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39143" y="4049486"/>
            <a:ext cx="8438605" cy="1200329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195" indent="323850" algn="just">
              <a:spcAft>
                <a:spcPts val="0"/>
              </a:spcAft>
            </a:pPr>
            <a:r>
              <a:rPr lang="ru-RU" sz="2400" b="1" kern="150" dirty="0">
                <a:solidFill>
                  <a:srgbClr val="00206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Второй узор — на благополучие молодежи, близких людей и родной земли.</a:t>
            </a:r>
          </a:p>
          <a:p>
            <a:pPr marL="36195" indent="323850" algn="just">
              <a:spcAft>
                <a:spcPts val="0"/>
              </a:spcAft>
            </a:pPr>
            <a:r>
              <a:rPr lang="ru-RU" sz="2400" b="1" kern="150" dirty="0">
                <a:solidFill>
                  <a:srgbClr val="00206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5921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Рома\Desktop\img32.jpg"/>
          <p:cNvPicPr/>
          <p:nvPr/>
        </p:nvPicPr>
        <p:blipFill>
          <a:blip r:embed="rId2" cstate="print">
            <a:lum contrast="-1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6389" y="705394"/>
            <a:ext cx="4101737" cy="294714"/>
          </a:xfrm>
        </p:spPr>
        <p:txBody>
          <a:bodyPr>
            <a:normAutofit fontScale="90000"/>
          </a:bodyPr>
          <a:lstStyle/>
          <a:p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ГРУППЫ  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КРИТЕРИЕВ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996766597"/>
              </p:ext>
            </p:extLst>
          </p:nvPr>
        </p:nvGraphicFramePr>
        <p:xfrm>
          <a:off x="287383" y="1000107"/>
          <a:ext cx="7132320" cy="5466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Рисунок 8" descr="http://www.zoda.gov.ua/images/article/1/000025/25025/foto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30537" y="1869367"/>
            <a:ext cx="5947312" cy="3969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6714309" y="337119"/>
            <a:ext cx="4859381" cy="954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оценка  динамики детей</a:t>
            </a:r>
            <a:r>
              <a:rPr lang="ru-RU" alt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760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Documents and Settings\candry\Мои документы\Новая папкапрезентации\Рисунок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" r="1201" b="90286"/>
          <a:stretch/>
        </p:blipFill>
        <p:spPr bwMode="auto">
          <a:xfrm>
            <a:off x="13063" y="1"/>
            <a:ext cx="12178937" cy="84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704088"/>
            <a:ext cx="8229600" cy="4926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30630" y="994084"/>
            <a:ext cx="3931921" cy="6201781"/>
          </a:xfrm>
        </p:spPr>
        <p:txBody>
          <a:bodyPr>
            <a:normAutofit/>
          </a:bodyPr>
          <a:lstStyle/>
          <a:p>
            <a:pPr marL="1356360" lvl="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ru-RU" dirty="0" smtClean="0"/>
              <a:t>  </a:t>
            </a:r>
            <a:endParaRPr lang="ru-RU" sz="4000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Documents and Settings\candry\Мои документы\Новая папкапрезентации\Рисунок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" t="-435" r="1201" b="91715"/>
          <a:stretch/>
        </p:blipFill>
        <p:spPr bwMode="auto">
          <a:xfrm flipV="1">
            <a:off x="0" y="6061166"/>
            <a:ext cx="12192000" cy="95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25634" y="849086"/>
            <a:ext cx="8020595" cy="706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4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7383" y="704089"/>
            <a:ext cx="11665131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Мы, пришли к выводу, </a:t>
            </a:r>
            <a:r>
              <a:rPr lang="ru-RU" sz="2400" b="1" dirty="0">
                <a:solidFill>
                  <a:srgbClr val="002060"/>
                </a:solidFill>
              </a:rPr>
              <a:t>что можно и нужно играть в народные настольные игры детям дошкольного возраста, так как:</a:t>
            </a:r>
          </a:p>
          <a:p>
            <a:pPr indent="450850" algn="just"/>
            <a:r>
              <a:rPr lang="ru-RU" sz="2400" b="1" dirty="0">
                <a:solidFill>
                  <a:srgbClr val="002060"/>
                </a:solidFill>
              </a:rPr>
              <a:t>- настольные игры отражают традиции, образ жизни, быт, характер, психологию, философию любого народа.</a:t>
            </a:r>
          </a:p>
          <a:p>
            <a:pPr indent="450850" algn="just"/>
            <a:r>
              <a:rPr lang="ru-RU" sz="2400" b="1" dirty="0" smtClean="0">
                <a:solidFill>
                  <a:srgbClr val="002060"/>
                </a:solidFill>
              </a:rPr>
              <a:t>- </a:t>
            </a:r>
            <a:r>
              <a:rPr lang="ru-RU" sz="2400" b="1" dirty="0">
                <a:solidFill>
                  <a:srgbClr val="002060"/>
                </a:solidFill>
              </a:rPr>
              <a:t>они развивают гибкость пальцев и кисти, ловкость, координацию, находчивость и умственные способности.</a:t>
            </a:r>
          </a:p>
          <a:p>
            <a:pPr indent="450850" algn="just"/>
            <a:r>
              <a:rPr lang="ru-RU" sz="2400" b="1" dirty="0">
                <a:solidFill>
                  <a:srgbClr val="002060"/>
                </a:solidFill>
              </a:rPr>
              <a:t>-они способствуют передаче жизненно важных умений и навыков, воспитанию нравственности, уважения к народным традициям, обычаям.</a:t>
            </a:r>
          </a:p>
          <a:p>
            <a:pPr indent="450850" algn="just"/>
            <a:r>
              <a:rPr lang="ru-RU" sz="2400" b="1" dirty="0">
                <a:solidFill>
                  <a:srgbClr val="002060"/>
                </a:solidFill>
              </a:rPr>
              <a:t>- преимущество: играют и  дети и взрослые, материал и изготовление инвентаря доступны всем, экологически чистый, не нужны большие финансовые затраты и специальные помещения.</a:t>
            </a:r>
          </a:p>
          <a:p>
            <a:pPr indent="450850" algn="just"/>
            <a:r>
              <a:rPr lang="ru-RU" sz="2400" b="1" dirty="0">
                <a:solidFill>
                  <a:srgbClr val="002060"/>
                </a:solidFill>
              </a:rPr>
              <a:t>- лучший способ досуга – это народные настольные игры. Игровой отдых может принести больше пользы, чем полное безделье.</a:t>
            </a:r>
            <a:endParaRPr lang="ru-RU" sz="2400" b="1" i="0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7212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Documents and Settings\candry\Мои документы\Новая папкапрезентации\Рисунок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" r="1201" b="90286"/>
          <a:stretch/>
        </p:blipFill>
        <p:spPr bwMode="auto">
          <a:xfrm>
            <a:off x="13063" y="1"/>
            <a:ext cx="12178937" cy="84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704088"/>
            <a:ext cx="8229600" cy="4926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77839" y="849086"/>
            <a:ext cx="6335487" cy="6346779"/>
          </a:xfrm>
        </p:spPr>
        <p:txBody>
          <a:bodyPr>
            <a:normAutofit/>
          </a:bodyPr>
          <a:lstStyle/>
          <a:p>
            <a:pPr marL="1356360" lvl="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ru-RU" dirty="0" smtClean="0"/>
              <a:t> 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Заключение</a:t>
            </a:r>
          </a:p>
          <a:p>
            <a:pPr marL="1356360" lvl="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1.Реализация данных настольных игр способствуют достижению высокой познавательной активности </a:t>
            </a:r>
          </a:p>
          <a:p>
            <a:pPr marL="1356360" lvl="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 дошкольного возраста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56360" lvl="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Данные настольные игры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/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прививают любовь к культуре </a:t>
            </a: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/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своего народа и воспитанию</a:t>
            </a: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интереса к настольным играм.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6" name="Picture 2" descr="C:\Documents and Settings\candry\Мои документы\Новая папкапрезентации\Рисунок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" t="-435" r="1201" b="91715"/>
          <a:stretch/>
        </p:blipFill>
        <p:spPr bwMode="auto">
          <a:xfrm flipV="1">
            <a:off x="0" y="6061166"/>
            <a:ext cx="12192000" cy="95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25634" y="849086"/>
            <a:ext cx="8020595" cy="706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90" y="1487896"/>
            <a:ext cx="5540345" cy="41552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0318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Documents and Settings\candry\Мои документы\Новая папкапрезентации\Рисунок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" r="1201" b="90286"/>
          <a:stretch/>
        </p:blipFill>
        <p:spPr bwMode="auto">
          <a:xfrm>
            <a:off x="13063" y="1"/>
            <a:ext cx="12178937" cy="90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704088"/>
            <a:ext cx="8229600" cy="4926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66206" y="704089"/>
            <a:ext cx="11338560" cy="1080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Настольные игры своими руками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857" y="1900840"/>
            <a:ext cx="4950824" cy="37131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Изображение2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6" t="4106" r="5538" b="3220"/>
          <a:stretch/>
        </p:blipFill>
        <p:spPr bwMode="auto">
          <a:xfrm>
            <a:off x="1099458" y="1900840"/>
            <a:ext cx="2936965" cy="36428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6635931" y="5543644"/>
            <a:ext cx="58129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Gabriola" panose="04040605051002020D02" pitchFamily="82" charset="0"/>
                <a:cs typeface="Arial" panose="020B0604020202020204" pitchFamily="34" charset="0"/>
              </a:rPr>
              <a:t>настольная игра- </a:t>
            </a:r>
            <a:r>
              <a:rPr lang="ru-RU" sz="3600" b="1" dirty="0" err="1" smtClean="0">
                <a:solidFill>
                  <a:srgbClr val="002060"/>
                </a:solidFill>
                <a:latin typeface="Gabriola" panose="04040605051002020D02" pitchFamily="82" charset="0"/>
                <a:cs typeface="Arial" panose="020B0604020202020204" pitchFamily="34" charset="0"/>
              </a:rPr>
              <a:t>бродилка</a:t>
            </a:r>
            <a:r>
              <a:rPr lang="ru-RU" sz="3600" b="1" dirty="0" smtClean="0">
                <a:solidFill>
                  <a:srgbClr val="002060"/>
                </a:solidFill>
                <a:latin typeface="Gabriola" panose="04040605051002020D02" pitchFamily="82" charset="0"/>
                <a:cs typeface="Arial" panose="020B0604020202020204" pitchFamily="34" charset="0"/>
              </a:rPr>
              <a:t> 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Gabriola" panose="04040605051002020D02" pitchFamily="82" charset="0"/>
                <a:cs typeface="Arial" panose="020B0604020202020204" pitchFamily="34" charset="0"/>
              </a:rPr>
              <a:t>«Старушка </a:t>
            </a:r>
            <a:r>
              <a:rPr lang="ru-RU" sz="3600" b="1" dirty="0" err="1" smtClean="0">
                <a:solidFill>
                  <a:srgbClr val="002060"/>
                </a:solidFill>
                <a:latin typeface="Gabriola" panose="04040605051002020D02" pitchFamily="82" charset="0"/>
                <a:cs typeface="Arial" panose="020B0604020202020204" pitchFamily="34" charset="0"/>
              </a:rPr>
              <a:t>Таал</a:t>
            </a:r>
            <a:r>
              <a:rPr lang="ru-RU" sz="3600" b="1" dirty="0" smtClean="0">
                <a:solidFill>
                  <a:srgbClr val="002060"/>
                </a:solidFill>
                <a:latin typeface="Gabriola" panose="04040605051002020D02" pitchFamily="82" charset="0"/>
                <a:cs typeface="Arial" panose="020B0604020202020204" pitchFamily="34" charset="0"/>
              </a:rPr>
              <a:t>- </a:t>
            </a:r>
            <a:r>
              <a:rPr lang="ru-RU" sz="3600" b="1" dirty="0" err="1" smtClean="0">
                <a:solidFill>
                  <a:srgbClr val="002060"/>
                </a:solidFill>
                <a:latin typeface="Gabriola" panose="04040605051002020D02" pitchFamily="82" charset="0"/>
                <a:cs typeface="Arial" panose="020B0604020202020204" pitchFamily="34" charset="0"/>
              </a:rPr>
              <a:t>таал</a:t>
            </a:r>
            <a:r>
              <a:rPr lang="ru-RU" sz="3600" b="1" dirty="0" smtClean="0">
                <a:solidFill>
                  <a:srgbClr val="002060"/>
                </a:solidFill>
                <a:latin typeface="Gabriola" panose="04040605051002020D02" pitchFamily="82" charset="0"/>
                <a:cs typeface="Arial" panose="020B0604020202020204" pitchFamily="34" charset="0"/>
              </a:rPr>
              <a:t>» </a:t>
            </a:r>
          </a:p>
          <a:p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38200" y="5773784"/>
            <a:ext cx="41387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Gabriola" panose="04040605051002020D02" pitchFamily="82" charset="0"/>
                <a:cs typeface="Arial" panose="020B0604020202020204" pitchFamily="34" charset="0"/>
              </a:rPr>
              <a:t>настольная </a:t>
            </a:r>
            <a:r>
              <a:rPr lang="ru-RU" sz="3200" b="1" dirty="0" smtClean="0">
                <a:solidFill>
                  <a:srgbClr val="002060"/>
                </a:solidFill>
                <a:latin typeface="Gabriola" panose="04040605051002020D02" pitchFamily="82" charset="0"/>
                <a:cs typeface="Arial" panose="020B0604020202020204" pitchFamily="34" charset="0"/>
              </a:rPr>
              <a:t>игра «</a:t>
            </a:r>
            <a:r>
              <a:rPr lang="ru-RU" sz="3200" b="1" dirty="0" err="1" smtClean="0">
                <a:solidFill>
                  <a:srgbClr val="002060"/>
                </a:solidFill>
                <a:latin typeface="Gabriola" panose="04040605051002020D02" pitchFamily="82" charset="0"/>
                <a:cs typeface="Arial" panose="020B0604020202020204" pitchFamily="34" charset="0"/>
              </a:rPr>
              <a:t>Домунуо</a:t>
            </a:r>
            <a:r>
              <a:rPr lang="ru-RU" sz="3200" b="1" dirty="0" smtClean="0">
                <a:solidFill>
                  <a:srgbClr val="002060"/>
                </a:solidFill>
                <a:latin typeface="Gabriola" panose="04040605051002020D02" pitchFamily="82" charset="0"/>
                <a:cs typeface="Arial" panose="020B0604020202020204" pitchFamily="34" charset="0"/>
              </a:rPr>
              <a:t>»</a:t>
            </a:r>
            <a:endParaRPr lang="ru-RU" sz="3200" b="1" dirty="0">
              <a:solidFill>
                <a:srgbClr val="002060"/>
              </a:solidFill>
              <a:latin typeface="Gabriola" panose="04040605051002020D02" pitchFamily="8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32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Documents and Settings\candry\Мои документы\Новая папкапрезентации\Рисунок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" r="1201" b="90286"/>
          <a:stretch/>
        </p:blipFill>
        <p:spPr bwMode="auto">
          <a:xfrm>
            <a:off x="13063" y="1"/>
            <a:ext cx="12178937" cy="9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704088"/>
            <a:ext cx="8229600" cy="4926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6914" y="5264331"/>
            <a:ext cx="9916886" cy="91263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6" name="Picture 2" descr="C:\Documents and Settings\candry\Мои документы\Новая папкапрезентации\Рисунок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" t="-435" r="1201" b="91715"/>
          <a:stretch/>
        </p:blipFill>
        <p:spPr bwMode="auto">
          <a:xfrm flipV="1">
            <a:off x="13063" y="6061166"/>
            <a:ext cx="12178937" cy="78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7383" y="822960"/>
            <a:ext cx="6753497" cy="4916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</a:t>
            </a:r>
            <a:r>
              <a:rPr lang="ru-RU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ctr">
              <a:spcAft>
                <a:spcPts val="80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Гораздо лучше увлечь ребенка настольной игрой – яркой и </a:t>
            </a: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красочной, с </a:t>
            </a: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захватывающим </a:t>
            </a: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сценарием и </a:t>
            </a: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необычными героями. </a:t>
            </a:r>
            <a:endParaRPr lang="ru-RU" sz="2400" b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ru-RU" sz="2400" b="1" dirty="0">
                <a:solidFill>
                  <a:srgbClr val="002060"/>
                </a:solidFill>
              </a:rPr>
              <a:t>Якутские настольные игры </a:t>
            </a:r>
            <a:r>
              <a:rPr lang="ru-RU" sz="2400" b="1" dirty="0" smtClean="0">
                <a:solidFill>
                  <a:srgbClr val="002060"/>
                </a:solidFill>
              </a:rPr>
              <a:t>развивают </a:t>
            </a:r>
            <a:r>
              <a:rPr lang="ru-RU" sz="2400" b="1" dirty="0">
                <a:solidFill>
                  <a:srgbClr val="002060"/>
                </a:solidFill>
              </a:rPr>
              <a:t>мелкую моторику, речь, познавательные способности </a:t>
            </a:r>
            <a:r>
              <a:rPr lang="ru-RU" sz="2400" b="1" dirty="0" smtClean="0">
                <a:solidFill>
                  <a:srgbClr val="002060"/>
                </a:solidFill>
              </a:rPr>
              <a:t>детей. Приобщение </a:t>
            </a:r>
            <a:r>
              <a:rPr lang="ru-RU" sz="2400" b="1" dirty="0">
                <a:solidFill>
                  <a:srgbClr val="002060"/>
                </a:solidFill>
              </a:rPr>
              <a:t>детей к народному творчеству, фольклору, традициям и обычаям своего народа должно начинаться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ctr">
              <a:spcAft>
                <a:spcPts val="800"/>
              </a:spcAft>
            </a:pPr>
            <a:r>
              <a:rPr lang="ru-RU" sz="2400" b="1" dirty="0" smtClean="0">
                <a:solidFill>
                  <a:srgbClr val="002060"/>
                </a:solidFill>
              </a:rPr>
              <a:t>с </a:t>
            </a:r>
            <a:r>
              <a:rPr lang="ru-RU" sz="2400" b="1" dirty="0">
                <a:solidFill>
                  <a:srgbClr val="002060"/>
                </a:solidFill>
              </a:rPr>
              <a:t>раннего детства, с игры.</a:t>
            </a:r>
          </a:p>
          <a:p>
            <a:pPr algn="ctr">
              <a:spcAft>
                <a:spcPts val="800"/>
              </a:spcAft>
            </a:pP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187" y="1737359"/>
            <a:ext cx="5155475" cy="386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8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Documents and Settings\candry\Мои документы\Новая папкапрезентации\Рисунок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" r="1201" b="90286"/>
          <a:stretch/>
        </p:blipFill>
        <p:spPr bwMode="auto">
          <a:xfrm>
            <a:off x="13063" y="1"/>
            <a:ext cx="12178937" cy="84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704088"/>
            <a:ext cx="8229600" cy="4926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7017" y="849087"/>
            <a:ext cx="10726784" cy="5016136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6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Новизна</a:t>
            </a:r>
            <a:r>
              <a:rPr lang="ru-RU" sz="160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RU" sz="16000" u="sng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112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</a:t>
            </a:r>
            <a:r>
              <a:rPr lang="ru-RU" sz="112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якутскую народную сказку «Старушка </a:t>
            </a:r>
            <a:r>
              <a:rPr lang="ru-RU" sz="11200" b="1" dirty="0" err="1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Таал</a:t>
            </a:r>
            <a:r>
              <a:rPr lang="ru-RU" sz="112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1200" b="1" dirty="0" err="1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таал</a:t>
            </a:r>
            <a:r>
              <a:rPr lang="ru-RU" sz="112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112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12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настольной </a:t>
            </a:r>
            <a:r>
              <a:rPr lang="ru-RU" sz="112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игре- </a:t>
            </a:r>
            <a:r>
              <a:rPr lang="ru-RU" sz="11200" b="1" dirty="0" err="1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бродилке</a:t>
            </a:r>
            <a:r>
              <a:rPr lang="ru-RU" sz="112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и знакомства с изображением </a:t>
            </a:r>
            <a:r>
              <a:rPr lang="ru-RU" sz="11200" b="1" dirty="0">
                <a:solidFill>
                  <a:srgbClr val="002060"/>
                </a:solidFill>
                <a:cs typeface="Times New Roman" panose="02020603050405020304" pitchFamily="18" charset="0"/>
              </a:rPr>
              <a:t>якутских узоров </a:t>
            </a:r>
            <a:r>
              <a:rPr lang="ru-RU" sz="112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в настольной игре домино (</a:t>
            </a:r>
            <a:r>
              <a:rPr lang="ru-RU" sz="112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домунуо</a:t>
            </a:r>
            <a:r>
              <a:rPr lang="ru-RU" sz="11200" b="1" dirty="0">
                <a:solidFill>
                  <a:srgbClr val="002060"/>
                </a:solidFill>
                <a:cs typeface="Times New Roman" panose="02020603050405020304" pitchFamily="18" charset="0"/>
              </a:rPr>
              <a:t>) «</a:t>
            </a:r>
            <a:r>
              <a:rPr lang="ru-RU" sz="11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СахаДомино</a:t>
            </a:r>
            <a:r>
              <a:rPr lang="ru-RU" sz="11200" b="1" dirty="0">
                <a:solidFill>
                  <a:srgbClr val="002060"/>
                </a:solidFill>
                <a:cs typeface="Times New Roman" panose="02020603050405020304" pitchFamily="18" charset="0"/>
              </a:rPr>
              <a:t>» или «</a:t>
            </a:r>
            <a:r>
              <a:rPr lang="ru-RU" sz="112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Домунуо</a:t>
            </a:r>
            <a:r>
              <a:rPr lang="ru-RU" sz="112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» </a:t>
            </a:r>
            <a:r>
              <a:rPr lang="ru-RU" sz="112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112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детей дошкольного возраста</a:t>
            </a:r>
            <a:r>
              <a:rPr lang="ru-RU" sz="11200" b="1" dirty="0">
                <a:solidFill>
                  <a:srgbClr val="002060"/>
                </a:solidFill>
                <a:cs typeface="Times New Roman" panose="02020603050405020304" pitchFamily="18" charset="0"/>
              </a:rPr>
              <a:t> 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11200" b="1" dirty="0" smtClean="0">
                <a:solidFill>
                  <a:srgbClr val="002060"/>
                </a:solidFill>
              </a:rPr>
              <a:t> </a:t>
            </a:r>
            <a:r>
              <a:rPr lang="ru-RU" sz="11200" b="1" dirty="0">
                <a:solidFill>
                  <a:srgbClr val="002060"/>
                </a:solidFill>
              </a:rPr>
              <a:t>Они вызывают активную работу мысли, способствуют расширению кругозора, совершенствованию всех психических процессов, стимулируют переход детского организма </a:t>
            </a:r>
            <a:endParaRPr lang="ru-RU" sz="11200" b="1" dirty="0" smtClean="0">
              <a:solidFill>
                <a:srgbClr val="002060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11200" b="1" dirty="0" smtClean="0">
                <a:solidFill>
                  <a:srgbClr val="002060"/>
                </a:solidFill>
              </a:rPr>
              <a:t>к </a:t>
            </a:r>
            <a:r>
              <a:rPr lang="ru-RU" sz="11200" b="1" dirty="0">
                <a:solidFill>
                  <a:srgbClr val="002060"/>
                </a:solidFill>
              </a:rPr>
              <a:t>более высокой ступени развития.</a:t>
            </a:r>
            <a:endParaRPr lang="ru-RU" sz="11200" b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ru-RU" sz="9600" b="1" dirty="0" smtClean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algn="just">
              <a:lnSpc>
                <a:spcPct val="107000"/>
              </a:lnSpc>
              <a:spcAft>
                <a:spcPts val="800"/>
              </a:spcAft>
            </a:pPr>
            <a:endParaRPr lang="ru-RU" sz="9600" b="1" dirty="0" smtClean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9600" b="1" dirty="0" smtClean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9600" b="1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Documents and Settings\candry\Мои документы\Новая папкапрезентации\Рисунок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" t="-435" r="1201" b="91715"/>
          <a:stretch/>
        </p:blipFill>
        <p:spPr bwMode="auto">
          <a:xfrm flipV="1">
            <a:off x="13063" y="6061166"/>
            <a:ext cx="12178937" cy="78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89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Documents and Settings\candry\Мои документы\Новая папкапрезентации\Рисунок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" r="1201" b="90286"/>
          <a:stretch/>
        </p:blipFill>
        <p:spPr bwMode="auto">
          <a:xfrm>
            <a:off x="13063" y="1"/>
            <a:ext cx="12178937" cy="84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704088"/>
            <a:ext cx="8229600" cy="4926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5394" y="849086"/>
            <a:ext cx="10648405" cy="532787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своих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возможностей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настольной игровой деятельности.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ctr">
              <a:lnSpc>
                <a:spcPct val="120000"/>
              </a:lnSpc>
              <a:buFontTx/>
              <a:buChar char="-"/>
            </a:pP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еализовать качество игры,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т.е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идею</a:t>
            </a:r>
          </a:p>
          <a:p>
            <a:pPr algn="ctr">
              <a:lnSpc>
                <a:spcPct val="120000"/>
              </a:lnSpc>
              <a:buFontTx/>
              <a:buChar char="-"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Определиться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масштабом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</a:p>
          <a:p>
            <a:pPr lvl="0" algn="ctr">
              <a:lnSpc>
                <a:spcPct val="120000"/>
              </a:lnSpc>
              <a:buFontTx/>
              <a:buChar char="-"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эскизы игрового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поля. </a:t>
            </a:r>
          </a:p>
          <a:p>
            <a:pPr marL="0" indent="0">
              <a:lnSpc>
                <a:spcPct val="120000"/>
              </a:lnSpc>
              <a:buNone/>
            </a:pP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900" b="1" dirty="0" smtClean="0">
                <a:solidFill>
                  <a:srgbClr val="002060"/>
                </a:solidFill>
              </a:rPr>
              <a:t> </a:t>
            </a:r>
            <a:endParaRPr lang="ru-RU" sz="2900" b="1" dirty="0">
              <a:solidFill>
                <a:srgbClr val="002060"/>
              </a:solidFill>
            </a:endParaRPr>
          </a:p>
        </p:txBody>
      </p:sp>
      <p:pic>
        <p:nvPicPr>
          <p:cNvPr id="6" name="Picture 2" descr="C:\Documents and Settings\candry\Мои документы\Новая папкапрезентации\Рисунок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" t="-435" r="1201" b="91715"/>
          <a:stretch/>
        </p:blipFill>
        <p:spPr bwMode="auto">
          <a:xfrm flipV="1">
            <a:off x="13063" y="6100355"/>
            <a:ext cx="12178937" cy="78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20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Documents and Settings\candry\Мои документы\Новая папкапрезентации\Рисунок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" r="1201" b="90286"/>
          <a:stretch/>
        </p:blipFill>
        <p:spPr bwMode="auto">
          <a:xfrm>
            <a:off x="13063" y="1"/>
            <a:ext cx="12178937" cy="84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704088"/>
            <a:ext cx="8229600" cy="4926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6" name="Picture 2" descr="C:\Documents and Settings\candry\Мои документы\Новая папкапрезентации\Рисунок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" t="-435" r="1201" b="91715"/>
          <a:stretch/>
        </p:blipFill>
        <p:spPr bwMode="auto">
          <a:xfrm flipV="1">
            <a:off x="13063" y="6061166"/>
            <a:ext cx="12178937" cy="78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85109" y="704088"/>
            <a:ext cx="798140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0200" marR="0" lvl="3" indent="-22860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Изучить книгу Егорова А.И. 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1" t="11968" r="21303" b="8222"/>
          <a:stretch/>
        </p:blipFill>
        <p:spPr>
          <a:xfrm rot="16200000">
            <a:off x="8406894" y="1903383"/>
            <a:ext cx="2609835" cy="39909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1" y="1559109"/>
            <a:ext cx="2452551" cy="43600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7" r="-309" b="10513"/>
          <a:stretch/>
        </p:blipFill>
        <p:spPr>
          <a:xfrm rot="16200000">
            <a:off x="947766" y="1875084"/>
            <a:ext cx="2725463" cy="39319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19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949" y="705394"/>
            <a:ext cx="11443062" cy="54994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использования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настольных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 в формировании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творческой деятельности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детей решать предлагаемые в играх развивающие задачи через выполнение игровых действий.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задачи: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изучение и освоение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якутских узоров;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научить детей самостоятельно принимать решения.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 задачи: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воспитание уважения и любви к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якутским сказкам, узорам;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воспитание толерантности по отношению друг к другу.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 задачи: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пространственного мышления, памяти и логики;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коммуникативных навыков и компетенций;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мелкой моторики</a:t>
            </a:r>
          </a:p>
        </p:txBody>
      </p:sp>
      <p:pic>
        <p:nvPicPr>
          <p:cNvPr id="4" name="Picture 2" descr="C:\Documents and Settings\candry\Мои документы\Новая папкапрезентации\Рисунок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" t="-435" r="1201" b="91715"/>
          <a:stretch/>
        </p:blipFill>
        <p:spPr bwMode="auto">
          <a:xfrm flipV="1">
            <a:off x="13063" y="6100355"/>
            <a:ext cx="12178937" cy="78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candry\Мои документы\Новая папкапрезентации\Рисунок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" r="1201" b="90286"/>
          <a:stretch/>
        </p:blipFill>
        <p:spPr bwMode="auto">
          <a:xfrm>
            <a:off x="13063" y="0"/>
            <a:ext cx="12178937" cy="61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74" y="1984285"/>
            <a:ext cx="5096632" cy="38224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13855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704088"/>
            <a:ext cx="8229600" cy="4926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24298" y="43517"/>
            <a:ext cx="8486502" cy="65588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685800" algn="ctr"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Схема освоения настольной игры </a:t>
            </a:r>
            <a:endParaRPr lang="ru-RU" sz="3600" b="1" dirty="0" smtClean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83" y="1563878"/>
            <a:ext cx="4502995" cy="33772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220" y="1663074"/>
            <a:ext cx="4370733" cy="32780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330262" y="849086"/>
            <a:ext cx="11713691" cy="5522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ООД, в индивидуальной и  самостоятельной игровой деятельности детей и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кружковой работе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564" y="3252501"/>
            <a:ext cx="4465013" cy="33487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9866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Documents and Settings\candry\Мои документы\Новая папкапрезентации\Рисунок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" r="1201" b="90286"/>
          <a:stretch/>
        </p:blipFill>
        <p:spPr bwMode="auto">
          <a:xfrm>
            <a:off x="13063" y="1"/>
            <a:ext cx="12178937" cy="84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704088"/>
            <a:ext cx="8229600" cy="4926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48149" y="704088"/>
            <a:ext cx="585216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Взаимодействие с родителями</a:t>
            </a:r>
            <a:endParaRPr lang="ru-RU" sz="32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33749" y="1349025"/>
            <a:ext cx="7746274" cy="643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Открытая творческая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выставка, помощь родителей 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0" t="-1048" r="15388" b="3358"/>
          <a:stretch/>
        </p:blipFill>
        <p:spPr>
          <a:xfrm>
            <a:off x="4245428" y="2145224"/>
            <a:ext cx="3395256" cy="4508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" y="2100431"/>
            <a:ext cx="3414849" cy="4553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03" y="3500383"/>
            <a:ext cx="4204240" cy="31531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0105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729</Words>
  <Application>Microsoft Office PowerPoint</Application>
  <PresentationFormat>Широкоэкранный</PresentationFormat>
  <Paragraphs>143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Andale Sans UI</vt:lpstr>
      <vt:lpstr>Arial</vt:lpstr>
      <vt:lpstr>Calibri</vt:lpstr>
      <vt:lpstr>Calibri Light</vt:lpstr>
      <vt:lpstr>Gabriola</vt:lpstr>
      <vt:lpstr>Garamond</vt:lpstr>
      <vt:lpstr>Georgia</vt:lpstr>
      <vt:lpstr>Tahoma</vt:lpstr>
      <vt:lpstr>Times New Roman</vt:lpstr>
      <vt:lpstr>Тема Office</vt:lpstr>
      <vt:lpstr>Муниципальное бюджетное дошкольное образовательное учреждение №39  «Детский сад общеразвивающего вида  с приоритетным осуществлением деятельности по социально – личностному развитию детей  «Ромашка»  городского округа «город Якутск». </vt:lpstr>
      <vt:lpstr>                     </vt:lpstr>
      <vt:lpstr>                     </vt:lpstr>
      <vt:lpstr>                     </vt:lpstr>
      <vt:lpstr>                     </vt:lpstr>
      <vt:lpstr>                     </vt:lpstr>
      <vt:lpstr> </vt:lpstr>
      <vt:lpstr>                     </vt:lpstr>
      <vt:lpstr>                     </vt:lpstr>
      <vt:lpstr>                     </vt:lpstr>
      <vt:lpstr>   </vt:lpstr>
      <vt:lpstr>                     </vt:lpstr>
      <vt:lpstr>                     </vt:lpstr>
      <vt:lpstr>                     </vt:lpstr>
      <vt:lpstr>                     </vt:lpstr>
      <vt:lpstr>                     </vt:lpstr>
      <vt:lpstr>        ГРУППЫ  КРИТЕРИЕВ    </vt:lpstr>
      <vt:lpstr>                     </vt:lpstr>
      <vt:lpstr>                    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user</dc:creator>
  <cp:lastModifiedBy>lidiya2108@outlook.com</cp:lastModifiedBy>
  <cp:revision>50</cp:revision>
  <cp:lastPrinted>2018-06-25T04:15:54Z</cp:lastPrinted>
  <dcterms:created xsi:type="dcterms:W3CDTF">2018-06-22T12:52:00Z</dcterms:created>
  <dcterms:modified xsi:type="dcterms:W3CDTF">2018-06-25T07:13:40Z</dcterms:modified>
</cp:coreProperties>
</file>